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3.xml" ContentType="application/vnd.openxmlformats-officedocument.presentationml.notesSl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6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7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61" r:id="rId5"/>
    <p:sldId id="263" r:id="rId6"/>
    <p:sldId id="264" r:id="rId7"/>
    <p:sldId id="268" r:id="rId8"/>
    <p:sldId id="269" r:id="rId9"/>
    <p:sldId id="270" r:id="rId10"/>
    <p:sldId id="271" r:id="rId11"/>
    <p:sldId id="272" r:id="rId12"/>
    <p:sldId id="273" r:id="rId13"/>
    <p:sldId id="265" r:id="rId14"/>
    <p:sldId id="274" r:id="rId15"/>
    <p:sldId id="266" r:id="rId16"/>
    <p:sldId id="277" r:id="rId17"/>
    <p:sldId id="267" r:id="rId18"/>
    <p:sldId id="278" r:id="rId19"/>
    <p:sldId id="275" r:id="rId20"/>
    <p:sldId id="293" r:id="rId21"/>
    <p:sldId id="276" r:id="rId22"/>
    <p:sldId id="257" r:id="rId23"/>
    <p:sldId id="258" r:id="rId24"/>
    <p:sldId id="25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9" r:id="rId34"/>
    <p:sldId id="290" r:id="rId35"/>
    <p:sldId id="291" r:id="rId36"/>
    <p:sldId id="260" r:id="rId37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87361" autoAdjust="0"/>
  </p:normalViewPr>
  <p:slideViewPr>
    <p:cSldViewPr snapToGrid="0">
      <p:cViewPr varScale="1">
        <p:scale>
          <a:sx n="73" d="100"/>
          <a:sy n="73" d="100"/>
        </p:scale>
        <p:origin x="6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styna Michalska" userId="6a544ca9-ee1e-4dde-9250-24535ea901e8" providerId="ADAL" clId="{FA843A79-6E96-4170-A707-7A604D8E44A4}"/>
    <pc:docChg chg="modSld">
      <pc:chgData name="Justyna Michalska" userId="6a544ca9-ee1e-4dde-9250-24535ea901e8" providerId="ADAL" clId="{FA843A79-6E96-4170-A707-7A604D8E44A4}" dt="2025-06-03T10:13:57.825" v="7" actId="20577"/>
      <pc:docMkLst>
        <pc:docMk/>
      </pc:docMkLst>
      <pc:sldChg chg="addSp modNotesTx">
        <pc:chgData name="Justyna Michalska" userId="6a544ca9-ee1e-4dde-9250-24535ea901e8" providerId="ADAL" clId="{FA843A79-6E96-4170-A707-7A604D8E44A4}" dt="2025-06-03T08:23:02.199" v="3"/>
        <pc:sldMkLst>
          <pc:docMk/>
          <pc:sldMk cId="4229621249" sldId="257"/>
        </pc:sldMkLst>
        <pc:picChg chg="add">
          <ac:chgData name="Justyna Michalska" userId="6a544ca9-ee1e-4dde-9250-24535ea901e8" providerId="ADAL" clId="{FA843A79-6E96-4170-A707-7A604D8E44A4}" dt="2025-06-03T08:23:02.199" v="3"/>
          <ac:picMkLst>
            <pc:docMk/>
            <pc:sldMk cId="4229621249" sldId="257"/>
            <ac:picMk id="11" creationId="{FB55C0E2-1266-4447-98E2-1D66408329C3}"/>
          </ac:picMkLst>
        </pc:picChg>
      </pc:sldChg>
      <pc:sldChg chg="addSp modNotesTx">
        <pc:chgData name="Justyna Michalska" userId="6a544ca9-ee1e-4dde-9250-24535ea901e8" providerId="ADAL" clId="{FA843A79-6E96-4170-A707-7A604D8E44A4}" dt="2025-06-03T08:23:04.868" v="4"/>
        <pc:sldMkLst>
          <pc:docMk/>
          <pc:sldMk cId="2082286568" sldId="258"/>
        </pc:sldMkLst>
        <pc:picChg chg="add">
          <ac:chgData name="Justyna Michalska" userId="6a544ca9-ee1e-4dde-9250-24535ea901e8" providerId="ADAL" clId="{FA843A79-6E96-4170-A707-7A604D8E44A4}" dt="2025-06-03T08:23:04.868" v="4"/>
          <ac:picMkLst>
            <pc:docMk/>
            <pc:sldMk cId="2082286568" sldId="258"/>
            <ac:picMk id="4" creationId="{4B33721E-FB40-4F9C-B8C9-F166B6F7C066}"/>
          </ac:picMkLst>
        </pc:picChg>
      </pc:sldChg>
      <pc:sldChg chg="addSp modNotesTx">
        <pc:chgData name="Justyna Michalska" userId="6a544ca9-ee1e-4dde-9250-24535ea901e8" providerId="ADAL" clId="{FA843A79-6E96-4170-A707-7A604D8E44A4}" dt="2025-06-03T10:13:57.825" v="7" actId="20577"/>
        <pc:sldMkLst>
          <pc:docMk/>
          <pc:sldMk cId="2012052217" sldId="259"/>
        </pc:sldMkLst>
        <pc:picChg chg="add">
          <ac:chgData name="Justyna Michalska" userId="6a544ca9-ee1e-4dde-9250-24535ea901e8" providerId="ADAL" clId="{FA843A79-6E96-4170-A707-7A604D8E44A4}" dt="2025-06-03T08:23:07.124" v="5"/>
          <ac:picMkLst>
            <pc:docMk/>
            <pc:sldMk cId="2012052217" sldId="259"/>
            <ac:picMk id="6" creationId="{5070ACAF-9F7D-423A-BEF9-D2BDBB31738C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iana%20Celeba&#324;ska\Desktop\Projekty\RID%202\&#379;yj%20zdrowo%2060+\RID%202;%20&#379;yj%20zdrowo%2060%20%20v2%20BR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%20Celeba&#324;ska\Desktop\Projekty\RID%202\&#379;yj%20zdrowo%2060+\RID%202;%20&#379;yj%20zdrowo%2060%20%20v2%20BR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%20Celeba&#324;ska\Desktop\Projekty\RID%202\&#379;yj%20zdrowo%2060+\RID%202;%20&#379;yj%20zdrowo%2060%20%20v2%20BR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%20Celeba&#324;ska\Desktop\Projekty\RID%202\&#379;yj%20zdrowo%2060+\RID%202;%20&#379;yj%20zdrowo%2060%20%20v2%20BR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%20Celeba&#324;ska\Desktop\Projekty\RID%202\&#379;yj%20zdrowo%2060+\RID%202;%20&#379;yj%20zdrowo%2060%20%20v2%20B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%20Celeba&#324;ska\Desktop\Projekty\RID%202\&#379;yj%20zdrowo%2060+\RID%202;%20&#379;yj%20zdrowo%2060%20%20v2%20B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%20Celeba&#324;ska\Desktop\Projekty\RID%202\&#379;yj%20zdrowo%2060+\RID%202;%20&#379;yj%20zdrowo%2060%20%20v2%20B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iana%20Celeba&#324;ska\Desktop\Projekty\RID%202\&#379;yj%20zdrowo%2060+\RID%202;%20&#379;yj%20zdrowo%2060%20%20v2%20B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-KNFM-AZ\Documents\RID%202025%20WYNIKI\dane%20po%20segregacj%20actigrapch%20rid+%20druga%20tura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2400"/>
            </a:pPr>
            <a:r>
              <a:rPr lang="pl-PL" sz="2400" dirty="0"/>
              <a:t>Ocena masy ciała wg BMI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1"/>
          <c:order val="0"/>
          <c:dLbls>
            <c:spPr>
              <a:noFill/>
              <a:ln>
                <a:noFill/>
              </a:ln>
              <a:effectLst/>
            </c:sp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BR.xlsx]tabelki'!$K$5:$K$8</c:f>
              <c:strCache>
                <c:ptCount val="4"/>
                <c:pt idx="0">
                  <c:v>norma</c:v>
                </c:pt>
                <c:pt idx="1">
                  <c:v>nadwaga</c:v>
                </c:pt>
                <c:pt idx="2">
                  <c:v>niedowaga</c:v>
                </c:pt>
                <c:pt idx="3">
                  <c:v>otyłość</c:v>
                </c:pt>
              </c:strCache>
            </c:strRef>
          </c:cat>
          <c:val>
            <c:numRef>
              <c:f>'[RID 2; Żyj zdrowo 60  v2 BR.xlsx]tabelki'!$N$5:$N$8</c:f>
              <c:numCache>
                <c:formatCode>0.0</c:formatCode>
                <c:ptCount val="4"/>
                <c:pt idx="0">
                  <c:v>59.183673469387756</c:v>
                </c:pt>
                <c:pt idx="1">
                  <c:v>10.204081632653061</c:v>
                </c:pt>
                <c:pt idx="2">
                  <c:v>22.448979591836736</c:v>
                </c:pt>
                <c:pt idx="3">
                  <c:v>8.1632653061224492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804-4C72-A373-BAFB0DB4AC76}"/>
            </c:ext>
          </c:extLst>
        </c:ser>
        <c:ser>
          <c:idx val="0"/>
          <c:order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D804-4C72-A373-BAFB0DB4AC7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804-4C72-A373-BAFB0DB4AC7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D804-4C72-A373-BAFB0DB4AC7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D804-4C72-A373-BAFB0DB4AC7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A-D804-4C72-A373-BAFB0DB4AC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'[RID 2; Żyj zdrowo 60  v2 BR.xlsx]tabelki'!$K$5:$K$8</c:f>
              <c:strCache>
                <c:ptCount val="4"/>
                <c:pt idx="0">
                  <c:v>norma</c:v>
                </c:pt>
                <c:pt idx="1">
                  <c:v>nadwaga</c:v>
                </c:pt>
                <c:pt idx="2">
                  <c:v>niedowaga</c:v>
                </c:pt>
                <c:pt idx="3">
                  <c:v>otyłość</c:v>
                </c:pt>
              </c:strCache>
            </c:strRef>
          </c:cat>
          <c:val>
            <c:numRef>
              <c:f>'[RID 2; Żyj zdrowo 60  v2 BR.xlsx]tabelki'!$N$5:$N$9</c:f>
              <c:numCache>
                <c:formatCode>0.0</c:formatCode>
                <c:ptCount val="5"/>
                <c:pt idx="0">
                  <c:v>59.183673469387756</c:v>
                </c:pt>
                <c:pt idx="1">
                  <c:v>10.204081632653061</c:v>
                </c:pt>
                <c:pt idx="2">
                  <c:v>22.448979591836736</c:v>
                </c:pt>
                <c:pt idx="3">
                  <c:v>8.1632653061224492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D804-4C72-A373-BAFB0DB4AC76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Witamina D </a:t>
            </a:r>
            <a:endParaRPr lang="en-US" b="1"/>
          </a:p>
        </c:rich>
      </c:tx>
      <c:layout>
        <c:manualLayout>
          <c:xMode val="edge"/>
          <c:yMode val="edge"/>
          <c:x val="0.56539566929133855"/>
          <c:y val="3.240740740740740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wykresy!$C$16</c:f>
              <c:strCache>
                <c:ptCount val="1"/>
                <c:pt idx="0">
                  <c:v>%Badanych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wykresy!$B$17:$B$19</c:f>
              <c:strCache>
                <c:ptCount val="3"/>
                <c:pt idx="0">
                  <c:v>norma</c:v>
                </c:pt>
                <c:pt idx="1">
                  <c:v>poniżej</c:v>
                </c:pt>
                <c:pt idx="2">
                  <c:v>powyzej</c:v>
                </c:pt>
              </c:strCache>
            </c:strRef>
          </c:cat>
          <c:val>
            <c:numRef>
              <c:f>wykresy!$C$17:$C$19</c:f>
              <c:numCache>
                <c:formatCode>General</c:formatCode>
                <c:ptCount val="3"/>
                <c:pt idx="0">
                  <c:v>49.4</c:v>
                </c:pt>
                <c:pt idx="1">
                  <c:v>32.5</c:v>
                </c:pt>
                <c:pt idx="2">
                  <c:v>5.2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pl-PL" sz="2000" b="1">
                <a:solidFill>
                  <a:srgbClr val="FF0000"/>
                </a:solidFill>
              </a:rPr>
              <a:t>Ryzyko</a:t>
            </a:r>
            <a:r>
              <a:rPr lang="pl-PL" sz="2000" b="1" baseline="0">
                <a:solidFill>
                  <a:srgbClr val="FF0000"/>
                </a:solidFill>
              </a:rPr>
              <a:t> chorób płuc</a:t>
            </a:r>
            <a:endParaRPr lang="en-US" sz="2000" b="1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wykresy!$F$20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wykresy!$E$21:$E$22</c:f>
              <c:strCache>
                <c:ptCount val="2"/>
                <c:pt idx="0">
                  <c:v>norma</c:v>
                </c:pt>
                <c:pt idx="1">
                  <c:v>obturacja</c:v>
                </c:pt>
              </c:strCache>
            </c:strRef>
          </c:cat>
          <c:val>
            <c:numRef>
              <c:f>wykresy!$F$21:$F$22</c:f>
              <c:numCache>
                <c:formatCode>General</c:formatCode>
                <c:ptCount val="2"/>
                <c:pt idx="0">
                  <c:v>65.599999999999994</c:v>
                </c:pt>
                <c:pt idx="1">
                  <c:v>34.4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rgbClr val="FF0000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pl-PL" sz="1800" b="1">
                <a:solidFill>
                  <a:srgbClr val="FF0000"/>
                </a:solidFill>
              </a:rPr>
              <a:t>Ryzyko</a:t>
            </a:r>
            <a:r>
              <a:rPr lang="pl-PL" sz="1800" b="1" baseline="0">
                <a:solidFill>
                  <a:srgbClr val="FF0000"/>
                </a:solidFill>
              </a:rPr>
              <a:t> chorób płuc</a:t>
            </a:r>
            <a:endParaRPr lang="en-US" sz="1800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41792344706911638"/>
          <c:y val="1.85185185185185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wykresy!$C$23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wykresy!$B$24:$B$25</c:f>
              <c:strCache>
                <c:ptCount val="2"/>
                <c:pt idx="0">
                  <c:v>norma </c:v>
                </c:pt>
                <c:pt idx="1">
                  <c:v>restrykcja</c:v>
                </c:pt>
              </c:strCache>
            </c:strRef>
          </c:cat>
          <c:val>
            <c:numRef>
              <c:f>wykresy!$C$24:$C$25</c:f>
              <c:numCache>
                <c:formatCode>General</c:formatCode>
                <c:ptCount val="2"/>
                <c:pt idx="0">
                  <c:v>88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rgbClr val="FF0000"/>
                </a:solidFill>
              </a:rPr>
              <a:t>GLUKOZA</a:t>
            </a:r>
            <a:r>
              <a:rPr lang="pl-PL" b="1" baseline="0">
                <a:solidFill>
                  <a:srgbClr val="FF0000"/>
                </a:solidFill>
              </a:rPr>
              <a:t> </a:t>
            </a:r>
            <a:r>
              <a:rPr lang="en-US" b="1">
                <a:solidFill>
                  <a:srgbClr val="FF0000"/>
                </a:solidFill>
              </a:rPr>
              <a:t>mg/dl</a:t>
            </a:r>
          </a:p>
        </c:rich>
      </c:tx>
      <c:layout>
        <c:manualLayout>
          <c:xMode val="edge"/>
          <c:yMode val="edge"/>
          <c:x val="0.6190971128608924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wykresy!$C$29</c:f>
              <c:strCache>
                <c:ptCount val="1"/>
                <c:pt idx="0">
                  <c:v>mg/dl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HIPERGLIKEMIA</a:t>
                    </a:r>
                    <a:r>
                      <a:rPr lang="en-US" baseline="0" dirty="0"/>
                      <a:t>
</a:t>
                    </a:r>
                    <a:fld id="{9EE2D089-2203-4917-83D4-BEC75235C18C}" type="PERCENTAGE">
                      <a:rPr lang="en-US" baseline="0"/>
                      <a:pPr/>
                      <a:t>[PROCENTOWE]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baseline="0" smtClean="0"/>
                      <a:t>HIPOGLIKEMIA </a:t>
                    </a:r>
                    <a:fld id="{C70AD359-9B27-4CE0-B8CB-27A3E7CDF0D4}" type="PERCENTAGE">
                      <a:rPr lang="en-US" baseline="0" smtClean="0"/>
                      <a:pPr/>
                      <a:t>[PROCENTOWE]</a:t>
                    </a:fld>
                    <a:endParaRPr lang="en-US" baseline="0" smtClean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wykresy!$B$30:$B$32</c:f>
              <c:strCache>
                <c:ptCount val="3"/>
                <c:pt idx="0">
                  <c:v>norma</c:v>
                </c:pt>
                <c:pt idx="1">
                  <c:v>hipoglikemia</c:v>
                </c:pt>
                <c:pt idx="2">
                  <c:v>hiperglikemia</c:v>
                </c:pt>
              </c:strCache>
            </c:strRef>
          </c:cat>
          <c:val>
            <c:numRef>
              <c:f>wykresy!$C$30:$C$32</c:f>
              <c:numCache>
                <c:formatCode>General</c:formatCode>
                <c:ptCount val="3"/>
                <c:pt idx="0">
                  <c:v>68.8</c:v>
                </c:pt>
                <c:pt idx="1">
                  <c:v>28.6</c:v>
                </c:pt>
                <c:pt idx="2">
                  <c:v>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>
                <a:solidFill>
                  <a:srgbClr val="FF0000"/>
                </a:solidFill>
              </a:rPr>
              <a:t>Insulinooporność</a:t>
            </a:r>
            <a:endParaRPr lang="en-US" b="1">
              <a:solidFill>
                <a:srgbClr val="FF0000"/>
              </a:solidFill>
            </a:endParaRPr>
          </a:p>
        </c:rich>
      </c:tx>
      <c:layout>
        <c:manualLayout>
          <c:xMode val="edge"/>
          <c:yMode val="edge"/>
          <c:x val="0.55274999999999996"/>
          <c:y val="3.70370370370370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wykresy!$C$41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wykresy!$B$42:$B$43</c:f>
              <c:strCache>
                <c:ptCount val="2"/>
                <c:pt idx="0">
                  <c:v>norma</c:v>
                </c:pt>
                <c:pt idx="1">
                  <c:v>insulinooporność </c:v>
                </c:pt>
              </c:strCache>
            </c:strRef>
          </c:cat>
          <c:val>
            <c:numRef>
              <c:f>wykresy!$C$42:$C$43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accent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Sheet1!$C$66</c:f>
              <c:strCache>
                <c:ptCount val="1"/>
                <c:pt idx="0">
                  <c:v>% normy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Sheet1!$B$67:$B$69</c:f>
              <c:strCache>
                <c:ptCount val="3"/>
                <c:pt idx="0">
                  <c:v>niska</c:v>
                </c:pt>
                <c:pt idx="1">
                  <c:v>prawidłowa</c:v>
                </c:pt>
                <c:pt idx="2">
                  <c:v>wysoka</c:v>
                </c:pt>
              </c:strCache>
            </c:strRef>
          </c:cat>
          <c:val>
            <c:numRef>
              <c:f>Sheet1!$C$67:$C$69</c:f>
              <c:numCache>
                <c:formatCode>General</c:formatCode>
                <c:ptCount val="3"/>
                <c:pt idx="0">
                  <c:v>37</c:v>
                </c:pt>
                <c:pt idx="1">
                  <c:v>49</c:v>
                </c:pt>
                <c:pt idx="2">
                  <c:v>14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/>
              <a:t>Liczba kroków</a:t>
            </a:r>
            <a:endParaRPr lang="en-BZ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1"/>
          <c:order val="1"/>
          <c:tx>
            <c:strRef>
              <c:f>Sheet1!$D$72</c:f>
              <c:strCache>
                <c:ptCount val="1"/>
                <c:pt idx="0">
                  <c:v>kroki/dobę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Sheet1!$B$73:$B$79</c:f>
              <c:strCache>
                <c:ptCount val="7"/>
                <c:pt idx="0">
                  <c:v>PN</c:v>
                </c:pt>
                <c:pt idx="1">
                  <c:v>WT</c:v>
                </c:pt>
                <c:pt idx="2">
                  <c:v>ŚR</c:v>
                </c:pt>
                <c:pt idx="3">
                  <c:v>CZW</c:v>
                </c:pt>
                <c:pt idx="4">
                  <c:v>PT</c:v>
                </c:pt>
                <c:pt idx="5">
                  <c:v>SOB</c:v>
                </c:pt>
                <c:pt idx="6">
                  <c:v>NIED</c:v>
                </c:pt>
              </c:strCache>
            </c:strRef>
          </c:cat>
          <c:val>
            <c:numRef>
              <c:f>Sheet1!$D$73:$D$79</c:f>
              <c:numCache>
                <c:formatCode>General</c:formatCode>
                <c:ptCount val="7"/>
                <c:pt idx="0">
                  <c:v>7534</c:v>
                </c:pt>
                <c:pt idx="1">
                  <c:v>7460</c:v>
                </c:pt>
                <c:pt idx="2">
                  <c:v>7482</c:v>
                </c:pt>
                <c:pt idx="3">
                  <c:v>7639</c:v>
                </c:pt>
                <c:pt idx="4">
                  <c:v>7705</c:v>
                </c:pt>
                <c:pt idx="5">
                  <c:v>7300</c:v>
                </c:pt>
                <c:pt idx="6">
                  <c:v>5819</c:v>
                </c:pt>
              </c:numCache>
            </c:numRef>
          </c:val>
        </c:ser>
        <c:ser>
          <c:idx val="2"/>
          <c:order val="2"/>
          <c:tx>
            <c:strRef>
              <c:f>Sheet1!$E$72</c:f>
              <c:strCache>
                <c:ptCount val="1"/>
                <c:pt idx="0">
                  <c:v>norma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Sheet1!$B$73:$B$79</c:f>
              <c:strCache>
                <c:ptCount val="7"/>
                <c:pt idx="0">
                  <c:v>PN</c:v>
                </c:pt>
                <c:pt idx="1">
                  <c:v>WT</c:v>
                </c:pt>
                <c:pt idx="2">
                  <c:v>ŚR</c:v>
                </c:pt>
                <c:pt idx="3">
                  <c:v>CZW</c:v>
                </c:pt>
                <c:pt idx="4">
                  <c:v>PT</c:v>
                </c:pt>
                <c:pt idx="5">
                  <c:v>SOB</c:v>
                </c:pt>
                <c:pt idx="6">
                  <c:v>NIED</c:v>
                </c:pt>
              </c:strCache>
            </c:strRef>
          </c:cat>
          <c:val>
            <c:numRef>
              <c:f>Sheet1!$E$73:$E$79</c:f>
              <c:numCache>
                <c:formatCode>General</c:formatCode>
                <c:ptCount val="7"/>
                <c:pt idx="0">
                  <c:v>8000</c:v>
                </c:pt>
                <c:pt idx="1">
                  <c:v>8000</c:v>
                </c:pt>
                <c:pt idx="2">
                  <c:v>8000</c:v>
                </c:pt>
                <c:pt idx="3">
                  <c:v>8000</c:v>
                </c:pt>
                <c:pt idx="4">
                  <c:v>8000</c:v>
                </c:pt>
                <c:pt idx="5">
                  <c:v>8000</c:v>
                </c:pt>
                <c:pt idx="6">
                  <c:v>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67699848"/>
        <c:axId val="367702200"/>
        <c:extLst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Sheet1!$C$72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Sheet1!$B$73:$B$79</c15:sqref>
                        </c15:formulaRef>
                      </c:ext>
                    </c:extLst>
                    <c:strCache>
                      <c:ptCount val="7"/>
                      <c:pt idx="0">
                        <c:v>PN</c:v>
                      </c:pt>
                      <c:pt idx="1">
                        <c:v>WT</c:v>
                      </c:pt>
                      <c:pt idx="2">
                        <c:v>ŚR</c:v>
                      </c:pt>
                      <c:pt idx="3">
                        <c:v>CZW</c:v>
                      </c:pt>
                      <c:pt idx="4">
                        <c:v>PT</c:v>
                      </c:pt>
                      <c:pt idx="5">
                        <c:v>SOB</c:v>
                      </c:pt>
                      <c:pt idx="6">
                        <c:v>NIED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Sheet1!$C$73:$C$79</c15:sqref>
                        </c15:formulaRef>
                      </c:ext>
                    </c:extLst>
                    <c:numCache>
                      <c:formatCode>General</c:formatCode>
                      <c:ptCount val="7"/>
                    </c:numCache>
                  </c:numRef>
                </c:val>
              </c15:ser>
            </c15:filteredBarSeries>
          </c:ext>
        </c:extLst>
      </c:barChart>
      <c:catAx>
        <c:axId val="367699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702200"/>
        <c:crosses val="autoZero"/>
        <c:auto val="1"/>
        <c:lblAlgn val="ctr"/>
        <c:lblOffset val="100"/>
        <c:noMultiLvlLbl val="0"/>
      </c:catAx>
      <c:valAx>
        <c:axId val="36770220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6769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22225">
      <a:solidFill>
        <a:srgbClr val="FF0000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 dirty="0" smtClean="0">
                <a:solidFill>
                  <a:srgbClr val="FF0000"/>
                </a:solidFill>
              </a:rPr>
              <a:t>Ryzyko choroby wieńcowej </a:t>
            </a:r>
          </a:p>
          <a:p>
            <a:pPr>
              <a:defRPr/>
            </a:pPr>
            <a:r>
              <a:rPr lang="en-US" b="1" dirty="0" smtClean="0">
                <a:solidFill>
                  <a:srgbClr val="FF0000"/>
                </a:solidFill>
              </a:rPr>
              <a:t>%</a:t>
            </a:r>
            <a:r>
              <a:rPr lang="pl-PL" b="1" dirty="0" smtClean="0">
                <a:solidFill>
                  <a:srgbClr val="FF0000"/>
                </a:solidFill>
              </a:rPr>
              <a:t> Badanych</a:t>
            </a:r>
            <a:endParaRPr lang="en-US" b="1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wykresy!$C$46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wykresy!$B$47:$B$49</c:f>
              <c:strCache>
                <c:ptCount val="3"/>
                <c:pt idx="0">
                  <c:v>brak</c:v>
                </c:pt>
                <c:pt idx="1">
                  <c:v>umiarkowane</c:v>
                </c:pt>
                <c:pt idx="2">
                  <c:v>wysokie </c:v>
                </c:pt>
              </c:strCache>
            </c:strRef>
          </c:cat>
          <c:val>
            <c:numRef>
              <c:f>wykresy!$C$47:$C$49</c:f>
              <c:numCache>
                <c:formatCode>General</c:formatCode>
                <c:ptCount val="3"/>
                <c:pt idx="0">
                  <c:v>16.899999999999999</c:v>
                </c:pt>
                <c:pt idx="1">
                  <c:v>23.4</c:v>
                </c:pt>
                <c:pt idx="2">
                  <c:v>59.8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3896928"/>
        <c:axId val="543893400"/>
      </c:barChart>
      <c:catAx>
        <c:axId val="54389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93400"/>
        <c:crosses val="autoZero"/>
        <c:auto val="1"/>
        <c:lblAlgn val="ctr"/>
        <c:lblOffset val="100"/>
        <c:noMultiLvlLbl val="0"/>
      </c:catAx>
      <c:valAx>
        <c:axId val="543893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389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25400" cap="flat" cmpd="sng" algn="ctr">
      <a:solidFill>
        <a:schemeClr val="tx2">
          <a:lumMod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400" b="1">
                <a:solidFill>
                  <a:schemeClr val="tx1"/>
                </a:solidFill>
              </a:rPr>
              <a:t>Ocena obwodu talii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9E-4728-8145-E02E37EA16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9E-4728-8145-E02E37EA16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BR.xlsx]tabelki'!$K$15:$K$16</c:f>
              <c:strCache>
                <c:ptCount val="2"/>
                <c:pt idx="0">
                  <c:v>norma</c:v>
                </c:pt>
                <c:pt idx="1">
                  <c:v>otyłość brzuszna</c:v>
                </c:pt>
              </c:strCache>
            </c:strRef>
          </c:cat>
          <c:val>
            <c:numRef>
              <c:f>'[RID 2; Żyj zdrowo 60  v2 BR.xlsx]tabelki'!$N$15:$N$16</c:f>
              <c:numCache>
                <c:formatCode>0.0</c:formatCode>
                <c:ptCount val="2"/>
                <c:pt idx="0">
                  <c:v>42.857142857142854</c:v>
                </c:pt>
                <c:pt idx="1">
                  <c:v>57.142857142857146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359E-4728-8145-E02E37EA169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400" b="1" dirty="0">
                <a:solidFill>
                  <a:schemeClr val="tx1"/>
                </a:solidFill>
              </a:rPr>
              <a:t>Ocena masy ciała wg BMI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25F-4DE2-82B3-7560724C59E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25F-4DE2-82B3-7560724C59E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25F-4DE2-82B3-7560724C59E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D25F-4DE2-82B3-7560724C59E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BR.xlsx]tabelki'!$AB$5:$AB$8</c:f>
              <c:strCache>
                <c:ptCount val="4"/>
                <c:pt idx="0">
                  <c:v>norma</c:v>
                </c:pt>
                <c:pt idx="1">
                  <c:v>nadwaga</c:v>
                </c:pt>
                <c:pt idx="2">
                  <c:v>niedowaga</c:v>
                </c:pt>
                <c:pt idx="3">
                  <c:v>otyłość</c:v>
                </c:pt>
              </c:strCache>
            </c:strRef>
          </c:cat>
          <c:val>
            <c:numRef>
              <c:f>'[RID 2; Żyj zdrowo 60  v2 BR.xlsx]tabelki'!$AE$5:$AE$8</c:f>
              <c:numCache>
                <c:formatCode>0.0</c:formatCode>
                <c:ptCount val="4"/>
                <c:pt idx="0">
                  <c:v>41.176470588235297</c:v>
                </c:pt>
                <c:pt idx="1">
                  <c:v>41.176470588235297</c:v>
                </c:pt>
                <c:pt idx="2">
                  <c:v>5.882352941176471</c:v>
                </c:pt>
                <c:pt idx="3">
                  <c:v>11.764705882352942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D25F-4DE2-82B3-7560724C59E5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400" b="1">
                <a:solidFill>
                  <a:schemeClr val="tx1"/>
                </a:solidFill>
              </a:rPr>
              <a:t>Ocena obwodu talii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84-4AE6-869E-5AE80B712C3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84-4AE6-869E-5AE80B712C3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BR.xlsx]tabelki'!$AB$13:$AB$14</c:f>
              <c:strCache>
                <c:ptCount val="2"/>
                <c:pt idx="0">
                  <c:v>norma</c:v>
                </c:pt>
                <c:pt idx="1">
                  <c:v>otyłość brzuszna</c:v>
                </c:pt>
              </c:strCache>
            </c:strRef>
          </c:cat>
          <c:val>
            <c:numRef>
              <c:f>'[RID 2; Żyj zdrowo 60  v2 BR.xlsx]tabelki'!$AE$13:$AE$14</c:f>
              <c:numCache>
                <c:formatCode>0.0</c:formatCode>
                <c:ptCount val="2"/>
                <c:pt idx="0">
                  <c:v>47.058823529411768</c:v>
                </c:pt>
                <c:pt idx="1">
                  <c:v>52.941176470588232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84-4AE6-869E-5AE80B712C3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400" b="1">
                <a:solidFill>
                  <a:schemeClr val="tx1"/>
                </a:solidFill>
              </a:rPr>
              <a:t>Ocena kifozy piersiowej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8BE-41AD-AFB8-7AB61C4C721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8BE-41AD-AFB8-7AB61C4C721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8BE-41AD-AFB8-7AB61C4C721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BR.xlsx]tabelki'!$K$23:$K$25</c:f>
              <c:strCache>
                <c:ptCount val="3"/>
                <c:pt idx="0">
                  <c:v>prawidłowa kifoza piersiowa</c:v>
                </c:pt>
                <c:pt idx="1">
                  <c:v>zwiększona kifoza piersiowa</c:v>
                </c:pt>
                <c:pt idx="2">
                  <c:v>zmniejszona kifoza piersiowa</c:v>
                </c:pt>
              </c:strCache>
            </c:strRef>
          </c:cat>
          <c:val>
            <c:numRef>
              <c:f>'[RID 2; Żyj zdrowo 60  v2 BR.xlsx]tabelki'!$N$23:$N$25</c:f>
              <c:numCache>
                <c:formatCode>0.0</c:formatCode>
                <c:ptCount val="3"/>
                <c:pt idx="0">
                  <c:v>77.551020408163268</c:v>
                </c:pt>
                <c:pt idx="1">
                  <c:v>6.1224489795918364</c:v>
                </c:pt>
                <c:pt idx="2">
                  <c:v>16.326530612244898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8BE-41AD-AFB8-7AB61C4C7218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089357186995373E-2"/>
          <c:y val="0.85281300363770318"/>
          <c:w val="0.89900143816065914"/>
          <c:h val="0.135491089929548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solidFill>
                  <a:schemeClr val="tx1"/>
                </a:solidFill>
              </a:rPr>
              <a:t>O</a:t>
            </a:r>
            <a:r>
              <a:rPr lang="pl-PL" sz="2400" b="1" dirty="0">
                <a:solidFill>
                  <a:schemeClr val="tx1"/>
                </a:solidFill>
              </a:rPr>
              <a:t>cena </a:t>
            </a:r>
            <a:r>
              <a:rPr lang="pl-PL" sz="2400" b="1" dirty="0" smtClean="0">
                <a:solidFill>
                  <a:schemeClr val="tx1"/>
                </a:solidFill>
              </a:rPr>
              <a:t>lordozy </a:t>
            </a:r>
            <a:r>
              <a:rPr lang="pl-PL" sz="2400" b="1" dirty="0">
                <a:solidFill>
                  <a:schemeClr val="tx1"/>
                </a:solidFill>
              </a:rPr>
              <a:t>lędźwiowej</a:t>
            </a:r>
            <a:endParaRPr lang="en-US" sz="24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070-4960-A09D-B5C5E9F4931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070-4960-A09D-B5C5E9F4931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070-4960-A09D-B5C5E9F493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BR.xlsx]tabelki'!$K$35:$K$37</c:f>
              <c:strCache>
                <c:ptCount val="3"/>
                <c:pt idx="0">
                  <c:v>prawidłowa lordoza lędźwiowa</c:v>
                </c:pt>
                <c:pt idx="1">
                  <c:v>zwiększona lordoza lędźwiowa</c:v>
                </c:pt>
                <c:pt idx="2">
                  <c:v>zmniejszona lordozalędźwiowa</c:v>
                </c:pt>
              </c:strCache>
            </c:strRef>
          </c:cat>
          <c:val>
            <c:numRef>
              <c:f>'[RID 2; Żyj zdrowo 60  v2 BR.xlsx]tabelki'!$N$35:$N$37</c:f>
              <c:numCache>
                <c:formatCode>0.0</c:formatCode>
                <c:ptCount val="3"/>
                <c:pt idx="0">
                  <c:v>67.34693877551021</c:v>
                </c:pt>
                <c:pt idx="1">
                  <c:v>28.571428571428573</c:v>
                </c:pt>
                <c:pt idx="2">
                  <c:v>4.0816326530612246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C070-4960-A09D-B5C5E9F4931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l-PL" sz="2400" b="1">
                <a:solidFill>
                  <a:schemeClr val="tx1"/>
                </a:solidFill>
              </a:rPr>
              <a:t>Ocena kifozy piersiowej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930-4077-A35B-3A084AB95F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930-4077-A35B-3A084AB95FD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930-4077-A35B-3A084AB95FD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BR.xlsx]tabelki'!$AB$19:$AB$21</c:f>
              <c:strCache>
                <c:ptCount val="3"/>
                <c:pt idx="0">
                  <c:v>prawidłowa kifoza piersiowa</c:v>
                </c:pt>
                <c:pt idx="1">
                  <c:v>zwiększona kifoza piersiowa</c:v>
                </c:pt>
                <c:pt idx="2">
                  <c:v>zmniejszona kifoza piersiowa</c:v>
                </c:pt>
              </c:strCache>
            </c:strRef>
          </c:cat>
          <c:val>
            <c:numRef>
              <c:f>'[RID 2; Żyj zdrowo 60  v2 BR.xlsx]tabelki'!$AE$19:$AE$21</c:f>
              <c:numCache>
                <c:formatCode>0.0</c:formatCode>
                <c:ptCount val="3"/>
                <c:pt idx="0">
                  <c:v>52.941176470588232</c:v>
                </c:pt>
                <c:pt idx="1">
                  <c:v>41.176470588235297</c:v>
                </c:pt>
                <c:pt idx="2">
                  <c:v>5.882352941176471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7930-4077-A35B-3A084AB95FDA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O</a:t>
            </a:r>
            <a:r>
              <a:rPr lang="pl-PL" sz="2400" b="1" dirty="0"/>
              <a:t>cena </a:t>
            </a:r>
            <a:r>
              <a:rPr lang="pl-PL" sz="2400" b="1" dirty="0" smtClean="0"/>
              <a:t>lordozy </a:t>
            </a:r>
            <a:r>
              <a:rPr lang="pl-PL" sz="2400" b="1" dirty="0"/>
              <a:t>lędźwiowej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A72-469A-8054-15B84902EB7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A72-469A-8054-15B84902EB7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A72-469A-8054-15B84902EB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'[RID 2; Żyj zdrowo 60  v2 BR.xlsx]tabelki'!$AB$27:$AB$29</c:f>
              <c:strCache>
                <c:ptCount val="3"/>
                <c:pt idx="0">
                  <c:v>prawidłowa lordoza lędźwiowa</c:v>
                </c:pt>
                <c:pt idx="1">
                  <c:v>zwiększona lordoza lędźwiowa</c:v>
                </c:pt>
                <c:pt idx="2">
                  <c:v>zmniejszona lordoza lędźwiowa</c:v>
                </c:pt>
              </c:strCache>
            </c:strRef>
          </c:cat>
          <c:val>
            <c:numRef>
              <c:f>'[RID 2; Żyj zdrowo 60  v2 BR.xlsx]tabelki'!$AE$27:$AE$29</c:f>
              <c:numCache>
                <c:formatCode>0.0</c:formatCode>
                <c:ptCount val="3"/>
                <c:pt idx="0">
                  <c:v>82.352941176470594</c:v>
                </c:pt>
                <c:pt idx="1">
                  <c:v>11.764705882352942</c:v>
                </c:pt>
                <c:pt idx="2">
                  <c:v>5.882352941176471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A72-469A-8054-15B84902EB7B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l-PL" b="1"/>
              <a:t>Mineralizacja</a:t>
            </a:r>
            <a:r>
              <a:rPr lang="pl-PL" b="1" baseline="0"/>
              <a:t> Tkanki Kostnej</a:t>
            </a:r>
            <a:endParaRPr lang="en-US" b="1"/>
          </a:p>
        </c:rich>
      </c:tx>
      <c:layout>
        <c:manualLayout>
          <c:xMode val="edge"/>
          <c:yMode val="edge"/>
          <c:x val="0.52469444444444446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wykresy!$C$2</c:f>
              <c:strCache>
                <c:ptCount val="1"/>
                <c:pt idx="0">
                  <c:v>% Badanych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</c:ext>
            </c:extLst>
          </c:dLbls>
          <c:cat>
            <c:strRef>
              <c:f>wykresy!$B$3:$B$5</c:f>
              <c:strCache>
                <c:ptCount val="3"/>
                <c:pt idx="0">
                  <c:v>norma</c:v>
                </c:pt>
                <c:pt idx="1">
                  <c:v>osteopenia</c:v>
                </c:pt>
                <c:pt idx="2">
                  <c:v>osteoporoza</c:v>
                </c:pt>
              </c:strCache>
            </c:strRef>
          </c:cat>
          <c:val>
            <c:numRef>
              <c:f>wykresy!$C$3:$C$5</c:f>
              <c:numCache>
                <c:formatCode>General</c:formatCode>
                <c:ptCount val="3"/>
                <c:pt idx="0">
                  <c:v>75</c:v>
                </c:pt>
                <c:pt idx="1">
                  <c:v>22.2</c:v>
                </c:pt>
                <c:pt idx="2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19050" cap="flat" cmpd="sng" algn="ctr">
      <a:solidFill>
        <a:schemeClr val="tx2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F3CF9D-BB8A-42F9-945E-F9285BB83210}" type="doc">
      <dgm:prSet loTypeId="urn:microsoft.com/office/officeart/2005/8/layout/vProcess5" loCatId="process" qsTypeId="urn:microsoft.com/office/officeart/2009/2/quickstyle/3d8" qsCatId="3D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14CD61-2823-4146-8000-224470F16DEA}">
      <dgm:prSet phldrT="[Tekst]" custT="1"/>
      <dgm:spPr>
        <a:solidFill>
          <a:srgbClr val="FF99CC"/>
        </a:solidFill>
      </dgm:spPr>
      <dgm:t>
        <a:bodyPr/>
        <a:lstStyle/>
        <a:p>
          <a:r>
            <a:rPr lang="pl-PL" sz="2400" dirty="0"/>
            <a:t>Szacuje się, że co roku na świecie z powodu upadków umiera około </a:t>
          </a:r>
          <a:r>
            <a:rPr lang="pl-PL" sz="2400" b="1" dirty="0"/>
            <a:t>800 000 </a:t>
          </a:r>
          <a:r>
            <a:rPr lang="pl-PL" sz="2400" dirty="0"/>
            <a:t>osób.</a:t>
          </a:r>
          <a:endParaRPr lang="en-GB" sz="2400" dirty="0"/>
        </a:p>
      </dgm:t>
    </dgm:pt>
    <dgm:pt modelId="{5851C177-9D45-4B26-BF61-58DB658A9670}" type="parTrans" cxnId="{542A32B0-7AB3-409A-BCE0-5A0DCC2F7302}">
      <dgm:prSet/>
      <dgm:spPr/>
      <dgm:t>
        <a:bodyPr/>
        <a:lstStyle/>
        <a:p>
          <a:endParaRPr lang="en-GB"/>
        </a:p>
      </dgm:t>
    </dgm:pt>
    <dgm:pt modelId="{C5E97DF2-E294-4B9A-9CBC-B88C1E00DF8F}" type="sibTrans" cxnId="{542A32B0-7AB3-409A-BCE0-5A0DCC2F7302}">
      <dgm:prSet/>
      <dgm:spPr/>
      <dgm:t>
        <a:bodyPr/>
        <a:lstStyle/>
        <a:p>
          <a:endParaRPr lang="en-GB"/>
        </a:p>
      </dgm:t>
    </dgm:pt>
    <dgm:pt modelId="{0B582D7E-95EC-43A2-B032-D7AC040BB204}">
      <dgm:prSet phldrT="[Tekst]"/>
      <dgm:spPr>
        <a:solidFill>
          <a:srgbClr val="FF99CC"/>
        </a:solidFill>
      </dgm:spPr>
      <dgm:t>
        <a:bodyPr/>
        <a:lstStyle/>
        <a:p>
          <a:r>
            <a:rPr lang="pl-PL" dirty="0"/>
            <a:t>Najwięcej śmiertelnych upadków dotyczy osób powyżej </a:t>
          </a:r>
          <a:r>
            <a:rPr lang="pl-PL" b="1" dirty="0"/>
            <a:t>65 </a:t>
          </a:r>
          <a:r>
            <a:rPr lang="pl-PL" dirty="0"/>
            <a:t>roku życia.</a:t>
          </a:r>
          <a:endParaRPr lang="en-GB" dirty="0"/>
        </a:p>
      </dgm:t>
    </dgm:pt>
    <dgm:pt modelId="{3E1D902F-E58F-45F3-B35D-B208225C098A}" type="parTrans" cxnId="{77562C11-DC1C-4676-848E-60C96CE41EB7}">
      <dgm:prSet/>
      <dgm:spPr/>
      <dgm:t>
        <a:bodyPr/>
        <a:lstStyle/>
        <a:p>
          <a:endParaRPr lang="en-GB"/>
        </a:p>
      </dgm:t>
    </dgm:pt>
    <dgm:pt modelId="{65B1CBF5-53D1-4604-AC96-D2DA64D60BCA}" type="sibTrans" cxnId="{77562C11-DC1C-4676-848E-60C96CE41EB7}">
      <dgm:prSet/>
      <dgm:spPr/>
      <dgm:t>
        <a:bodyPr/>
        <a:lstStyle/>
        <a:p>
          <a:endParaRPr lang="en-GB"/>
        </a:p>
      </dgm:t>
    </dgm:pt>
    <dgm:pt modelId="{1E2A3E8F-2E8C-4252-9AE3-4F960C397BCA}">
      <dgm:prSet phldrT="[Tekst]"/>
      <dgm:spPr>
        <a:solidFill>
          <a:srgbClr val="FF99CC"/>
        </a:solidFill>
      </dgm:spPr>
      <dgm:t>
        <a:bodyPr/>
        <a:lstStyle/>
        <a:p>
          <a:r>
            <a:rPr lang="pl-PL" dirty="0"/>
            <a:t>Każdego roku odnotowuje się </a:t>
          </a:r>
          <a:r>
            <a:rPr lang="pl-PL" b="1" dirty="0"/>
            <a:t>37,3 </a:t>
          </a:r>
          <a:r>
            <a:rPr lang="pl-PL" dirty="0"/>
            <a:t>miliona upadków, które wymagają interwencji medycznej.</a:t>
          </a:r>
          <a:endParaRPr lang="en-GB" dirty="0"/>
        </a:p>
      </dgm:t>
    </dgm:pt>
    <dgm:pt modelId="{9164BBD3-EEB9-4AA8-8F28-67ACF7B5BCFB}" type="parTrans" cxnId="{CE2DF141-D9CC-4BFD-88F2-E39E8BB6D4E9}">
      <dgm:prSet/>
      <dgm:spPr/>
      <dgm:t>
        <a:bodyPr/>
        <a:lstStyle/>
        <a:p>
          <a:endParaRPr lang="en-GB"/>
        </a:p>
      </dgm:t>
    </dgm:pt>
    <dgm:pt modelId="{E4D61EB2-E7D4-4B63-883D-C9045149BCFA}" type="sibTrans" cxnId="{CE2DF141-D9CC-4BFD-88F2-E39E8BB6D4E9}">
      <dgm:prSet/>
      <dgm:spPr/>
      <dgm:t>
        <a:bodyPr/>
        <a:lstStyle/>
        <a:p>
          <a:endParaRPr lang="en-GB"/>
        </a:p>
      </dgm:t>
    </dgm:pt>
    <dgm:pt modelId="{3D71FEA1-93EB-41E4-ADB0-506E0D809642}" type="pres">
      <dgm:prSet presAssocID="{FAF3CF9D-BB8A-42F9-945E-F9285BB83210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BZ"/>
        </a:p>
      </dgm:t>
    </dgm:pt>
    <dgm:pt modelId="{8C6B6DAF-7EB1-445A-99BF-92D94A533841}" type="pres">
      <dgm:prSet presAssocID="{FAF3CF9D-BB8A-42F9-945E-F9285BB83210}" presName="dummyMaxCanvas" presStyleCnt="0">
        <dgm:presLayoutVars/>
      </dgm:prSet>
      <dgm:spPr/>
    </dgm:pt>
    <dgm:pt modelId="{73FBBCE1-BDE4-4F40-A1EE-4F906F0E5B74}" type="pres">
      <dgm:prSet presAssocID="{FAF3CF9D-BB8A-42F9-945E-F9285BB83210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  <dgm:pt modelId="{20B61EF0-4A4B-4B43-A130-D7CF9095DDC2}" type="pres">
      <dgm:prSet presAssocID="{FAF3CF9D-BB8A-42F9-945E-F9285BB83210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  <dgm:pt modelId="{8F6E13CE-49E7-4C9F-9E8C-07AA71D528E5}" type="pres">
      <dgm:prSet presAssocID="{FAF3CF9D-BB8A-42F9-945E-F9285BB83210}" presName="ThreeNodes_3" presStyleLbl="node1" presStyleIdx="2" presStyleCnt="3" custLinFactNeighborX="7987" custLinFactNeighborY="96624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  <dgm:pt modelId="{F0D308FC-575D-491C-8CF5-0AF51529ED13}" type="pres">
      <dgm:prSet presAssocID="{FAF3CF9D-BB8A-42F9-945E-F9285BB83210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  <dgm:pt modelId="{959F2AA2-E571-4E9A-AA9A-75E1734F85AD}" type="pres">
      <dgm:prSet presAssocID="{FAF3CF9D-BB8A-42F9-945E-F9285BB83210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  <dgm:pt modelId="{4AA6B44B-25BF-489F-BA37-D2E2F20C57C2}" type="pres">
      <dgm:prSet presAssocID="{FAF3CF9D-BB8A-42F9-945E-F9285BB83210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  <dgm:pt modelId="{CDBC8B53-2F50-4F8B-98E4-2CD335E8C5D8}" type="pres">
      <dgm:prSet presAssocID="{FAF3CF9D-BB8A-42F9-945E-F9285BB83210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  <dgm:pt modelId="{83086EB7-EA75-43F4-B836-ED94F411B9F8}" type="pres">
      <dgm:prSet presAssocID="{FAF3CF9D-BB8A-42F9-945E-F9285BB83210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BZ"/>
        </a:p>
      </dgm:t>
    </dgm:pt>
  </dgm:ptLst>
  <dgm:cxnLst>
    <dgm:cxn modelId="{542A32B0-7AB3-409A-BCE0-5A0DCC2F7302}" srcId="{FAF3CF9D-BB8A-42F9-945E-F9285BB83210}" destId="{C714CD61-2823-4146-8000-224470F16DEA}" srcOrd="0" destOrd="0" parTransId="{5851C177-9D45-4B26-BF61-58DB658A9670}" sibTransId="{C5E97DF2-E294-4B9A-9CBC-B88C1E00DF8F}"/>
    <dgm:cxn modelId="{A45A499C-7ABF-47A9-8855-5ECC623FE0FD}" type="presOf" srcId="{0B582D7E-95EC-43A2-B032-D7AC040BB204}" destId="{CDBC8B53-2F50-4F8B-98E4-2CD335E8C5D8}" srcOrd="1" destOrd="0" presId="urn:microsoft.com/office/officeart/2005/8/layout/vProcess5"/>
    <dgm:cxn modelId="{593036F7-BBA2-4A7A-865E-CF190C637C3B}" type="presOf" srcId="{65B1CBF5-53D1-4604-AC96-D2DA64D60BCA}" destId="{959F2AA2-E571-4E9A-AA9A-75E1734F85AD}" srcOrd="0" destOrd="0" presId="urn:microsoft.com/office/officeart/2005/8/layout/vProcess5"/>
    <dgm:cxn modelId="{CE2DF141-D9CC-4BFD-88F2-E39E8BB6D4E9}" srcId="{FAF3CF9D-BB8A-42F9-945E-F9285BB83210}" destId="{1E2A3E8F-2E8C-4252-9AE3-4F960C397BCA}" srcOrd="2" destOrd="0" parTransId="{9164BBD3-EEB9-4AA8-8F28-67ACF7B5BCFB}" sibTransId="{E4D61EB2-E7D4-4B63-883D-C9045149BCFA}"/>
    <dgm:cxn modelId="{C874CB03-444C-4277-A0FB-6B0D3D98250D}" type="presOf" srcId="{1E2A3E8F-2E8C-4252-9AE3-4F960C397BCA}" destId="{8F6E13CE-49E7-4C9F-9E8C-07AA71D528E5}" srcOrd="0" destOrd="0" presId="urn:microsoft.com/office/officeart/2005/8/layout/vProcess5"/>
    <dgm:cxn modelId="{77562C11-DC1C-4676-848E-60C96CE41EB7}" srcId="{FAF3CF9D-BB8A-42F9-945E-F9285BB83210}" destId="{0B582D7E-95EC-43A2-B032-D7AC040BB204}" srcOrd="1" destOrd="0" parTransId="{3E1D902F-E58F-45F3-B35D-B208225C098A}" sibTransId="{65B1CBF5-53D1-4604-AC96-D2DA64D60BCA}"/>
    <dgm:cxn modelId="{8AF95A88-8201-4008-8937-FD4D887036EB}" type="presOf" srcId="{C714CD61-2823-4146-8000-224470F16DEA}" destId="{4AA6B44B-25BF-489F-BA37-D2E2F20C57C2}" srcOrd="1" destOrd="0" presId="urn:microsoft.com/office/officeart/2005/8/layout/vProcess5"/>
    <dgm:cxn modelId="{86128DE8-2E78-4299-9F47-08947DB1327A}" type="presOf" srcId="{0B582D7E-95EC-43A2-B032-D7AC040BB204}" destId="{20B61EF0-4A4B-4B43-A130-D7CF9095DDC2}" srcOrd="0" destOrd="0" presId="urn:microsoft.com/office/officeart/2005/8/layout/vProcess5"/>
    <dgm:cxn modelId="{FA8BB672-91D5-4936-A13E-13D60C30FBE6}" type="presOf" srcId="{C714CD61-2823-4146-8000-224470F16DEA}" destId="{73FBBCE1-BDE4-4F40-A1EE-4F906F0E5B74}" srcOrd="0" destOrd="0" presId="urn:microsoft.com/office/officeart/2005/8/layout/vProcess5"/>
    <dgm:cxn modelId="{FA001D6F-A770-4719-B122-BFC3B2AF33D2}" type="presOf" srcId="{FAF3CF9D-BB8A-42F9-945E-F9285BB83210}" destId="{3D71FEA1-93EB-41E4-ADB0-506E0D809642}" srcOrd="0" destOrd="0" presId="urn:microsoft.com/office/officeart/2005/8/layout/vProcess5"/>
    <dgm:cxn modelId="{14DF5574-C0D9-4FA8-A7C1-1EC8352C2ED6}" type="presOf" srcId="{1E2A3E8F-2E8C-4252-9AE3-4F960C397BCA}" destId="{83086EB7-EA75-43F4-B836-ED94F411B9F8}" srcOrd="1" destOrd="0" presId="urn:microsoft.com/office/officeart/2005/8/layout/vProcess5"/>
    <dgm:cxn modelId="{CD932AE1-AE58-4110-B752-1A382A595B8E}" type="presOf" srcId="{C5E97DF2-E294-4B9A-9CBC-B88C1E00DF8F}" destId="{F0D308FC-575D-491C-8CF5-0AF51529ED13}" srcOrd="0" destOrd="0" presId="urn:microsoft.com/office/officeart/2005/8/layout/vProcess5"/>
    <dgm:cxn modelId="{49F752B4-7D00-4AE1-A363-FC52083457BA}" type="presParOf" srcId="{3D71FEA1-93EB-41E4-ADB0-506E0D809642}" destId="{8C6B6DAF-7EB1-445A-99BF-92D94A533841}" srcOrd="0" destOrd="0" presId="urn:microsoft.com/office/officeart/2005/8/layout/vProcess5"/>
    <dgm:cxn modelId="{0C306F02-8634-4899-981F-0689757AEC2A}" type="presParOf" srcId="{3D71FEA1-93EB-41E4-ADB0-506E0D809642}" destId="{73FBBCE1-BDE4-4F40-A1EE-4F906F0E5B74}" srcOrd="1" destOrd="0" presId="urn:microsoft.com/office/officeart/2005/8/layout/vProcess5"/>
    <dgm:cxn modelId="{46220613-478E-4AD0-A67F-18FA33FD3E2B}" type="presParOf" srcId="{3D71FEA1-93EB-41E4-ADB0-506E0D809642}" destId="{20B61EF0-4A4B-4B43-A130-D7CF9095DDC2}" srcOrd="2" destOrd="0" presId="urn:microsoft.com/office/officeart/2005/8/layout/vProcess5"/>
    <dgm:cxn modelId="{C71A0CC3-0194-4BA2-93D5-3C8BD734D1CF}" type="presParOf" srcId="{3D71FEA1-93EB-41E4-ADB0-506E0D809642}" destId="{8F6E13CE-49E7-4C9F-9E8C-07AA71D528E5}" srcOrd="3" destOrd="0" presId="urn:microsoft.com/office/officeart/2005/8/layout/vProcess5"/>
    <dgm:cxn modelId="{D14205AC-B7D7-4BAF-A9CC-9B6CE3393D85}" type="presParOf" srcId="{3D71FEA1-93EB-41E4-ADB0-506E0D809642}" destId="{F0D308FC-575D-491C-8CF5-0AF51529ED13}" srcOrd="4" destOrd="0" presId="urn:microsoft.com/office/officeart/2005/8/layout/vProcess5"/>
    <dgm:cxn modelId="{D173CD35-427E-460C-97DC-E7395FEC348A}" type="presParOf" srcId="{3D71FEA1-93EB-41E4-ADB0-506E0D809642}" destId="{959F2AA2-E571-4E9A-AA9A-75E1734F85AD}" srcOrd="5" destOrd="0" presId="urn:microsoft.com/office/officeart/2005/8/layout/vProcess5"/>
    <dgm:cxn modelId="{FEB2970C-0877-4219-A7A1-8FAAF3264AF7}" type="presParOf" srcId="{3D71FEA1-93EB-41E4-ADB0-506E0D809642}" destId="{4AA6B44B-25BF-489F-BA37-D2E2F20C57C2}" srcOrd="6" destOrd="0" presId="urn:microsoft.com/office/officeart/2005/8/layout/vProcess5"/>
    <dgm:cxn modelId="{43847DA6-FF39-4949-B598-EECD9106F49E}" type="presParOf" srcId="{3D71FEA1-93EB-41E4-ADB0-506E0D809642}" destId="{CDBC8B53-2F50-4F8B-98E4-2CD335E8C5D8}" srcOrd="7" destOrd="0" presId="urn:microsoft.com/office/officeart/2005/8/layout/vProcess5"/>
    <dgm:cxn modelId="{DF69B196-600B-4808-A92C-B41ED3268D3D}" type="presParOf" srcId="{3D71FEA1-93EB-41E4-ADB0-506E0D809642}" destId="{83086EB7-EA75-43F4-B836-ED94F411B9F8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FBBCE1-BDE4-4F40-A1EE-4F906F0E5B74}">
      <dsp:nvSpPr>
        <dsp:cNvPr id="0" name=""/>
        <dsp:cNvSpPr/>
      </dsp:nvSpPr>
      <dsp:spPr>
        <a:xfrm>
          <a:off x="0" y="0"/>
          <a:ext cx="5566172" cy="1294436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kern="1200" dirty="0"/>
            <a:t>Szacuje się, że co roku na świecie z powodu upadków umiera około </a:t>
          </a:r>
          <a:r>
            <a:rPr lang="pl-PL" sz="2400" b="1" kern="1200" dirty="0"/>
            <a:t>800 000 </a:t>
          </a:r>
          <a:r>
            <a:rPr lang="pl-PL" sz="2400" kern="1200" dirty="0"/>
            <a:t>osób.</a:t>
          </a:r>
          <a:endParaRPr lang="en-GB" sz="2400" kern="1200" dirty="0"/>
        </a:p>
      </dsp:txBody>
      <dsp:txXfrm>
        <a:off x="37913" y="37913"/>
        <a:ext cx="4169373" cy="1218610"/>
      </dsp:txXfrm>
    </dsp:sp>
    <dsp:sp modelId="{20B61EF0-4A4B-4B43-A130-D7CF9095DDC2}">
      <dsp:nvSpPr>
        <dsp:cNvPr id="0" name=""/>
        <dsp:cNvSpPr/>
      </dsp:nvSpPr>
      <dsp:spPr>
        <a:xfrm>
          <a:off x="491132" y="1510176"/>
          <a:ext cx="5566172" cy="1294436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Najwięcej śmiertelnych upadków dotyczy osób powyżej </a:t>
          </a:r>
          <a:r>
            <a:rPr lang="pl-PL" sz="2200" b="1" kern="1200" dirty="0"/>
            <a:t>65 </a:t>
          </a:r>
          <a:r>
            <a:rPr lang="pl-PL" sz="2200" kern="1200" dirty="0"/>
            <a:t>roku życia.</a:t>
          </a:r>
          <a:endParaRPr lang="en-GB" sz="2200" kern="1200" dirty="0"/>
        </a:p>
      </dsp:txBody>
      <dsp:txXfrm>
        <a:off x="529045" y="1548089"/>
        <a:ext cx="4157829" cy="1218610"/>
      </dsp:txXfrm>
    </dsp:sp>
    <dsp:sp modelId="{8F6E13CE-49E7-4C9F-9E8C-07AA71D528E5}">
      <dsp:nvSpPr>
        <dsp:cNvPr id="0" name=""/>
        <dsp:cNvSpPr/>
      </dsp:nvSpPr>
      <dsp:spPr>
        <a:xfrm>
          <a:off x="982265" y="3020352"/>
          <a:ext cx="5566172" cy="1294436"/>
        </a:xfrm>
        <a:prstGeom prst="roundRect">
          <a:avLst>
            <a:gd name="adj" fmla="val 10000"/>
          </a:avLst>
        </a:prstGeom>
        <a:solidFill>
          <a:srgbClr val="FF99CC"/>
        </a:solidFill>
        <a:ln>
          <a:noFill/>
        </a:ln>
        <a:effectLst/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/>
            <a:t>Każdego roku odnotowuje się </a:t>
          </a:r>
          <a:r>
            <a:rPr lang="pl-PL" sz="2200" b="1" kern="1200" dirty="0"/>
            <a:t>37,3 </a:t>
          </a:r>
          <a:r>
            <a:rPr lang="pl-PL" sz="2200" kern="1200" dirty="0"/>
            <a:t>miliona upadków, które wymagają interwencji medycznej.</a:t>
          </a:r>
          <a:endParaRPr lang="en-GB" sz="2200" kern="1200" dirty="0"/>
        </a:p>
      </dsp:txBody>
      <dsp:txXfrm>
        <a:off x="1020178" y="3058265"/>
        <a:ext cx="4157829" cy="1218610"/>
      </dsp:txXfrm>
    </dsp:sp>
    <dsp:sp modelId="{F0D308FC-575D-491C-8CF5-0AF51529ED13}">
      <dsp:nvSpPr>
        <dsp:cNvPr id="0" name=""/>
        <dsp:cNvSpPr/>
      </dsp:nvSpPr>
      <dsp:spPr>
        <a:xfrm>
          <a:off x="4724788" y="981614"/>
          <a:ext cx="841383" cy="841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4914099" y="981614"/>
        <a:ext cx="462761" cy="633141"/>
      </dsp:txXfrm>
    </dsp:sp>
    <dsp:sp modelId="{959F2AA2-E571-4E9A-AA9A-75E1734F85AD}">
      <dsp:nvSpPr>
        <dsp:cNvPr id="0" name=""/>
        <dsp:cNvSpPr/>
      </dsp:nvSpPr>
      <dsp:spPr>
        <a:xfrm>
          <a:off x="5215921" y="2483161"/>
          <a:ext cx="841383" cy="841383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/>
        </a:p>
      </dsp:txBody>
      <dsp:txXfrm>
        <a:off x="5405232" y="2483161"/>
        <a:ext cx="462761" cy="633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2A686-7135-4A4F-A370-0D4F8201E48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D7A88-F2B3-4960-9595-5E5ECCC2D2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8202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6E9B9-7F7F-4070-AB14-3D6CA438AAD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16732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6E9B9-7F7F-4070-AB14-3D6CA438AAD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63128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BZ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D7A88-F2B3-4960-9595-5E5ECCC2D2E7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2967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Konsekwencje zaburzeń równowagi: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– upadki, które mogą prowadzić do:</a:t>
            </a:r>
          </a:p>
          <a:p>
            <a:pPr lvl="1"/>
            <a:r>
              <a:rPr lang="pl-PL" dirty="0"/>
              <a:t>urazów i kontuzji,</a:t>
            </a:r>
          </a:p>
          <a:p>
            <a:pPr lvl="1"/>
            <a:r>
              <a:rPr lang="pl-PL" dirty="0"/>
              <a:t>złamań kości,</a:t>
            </a:r>
          </a:p>
          <a:p>
            <a:pPr lvl="1"/>
            <a:r>
              <a:rPr lang="pl-PL" dirty="0"/>
              <a:t>znacznego pogorszenia jakości i komfortu życia.</a:t>
            </a:r>
          </a:p>
          <a:p>
            <a:r>
              <a:rPr lang="pl-PL" b="1" dirty="0"/>
              <a:t>Skutki psychiczne upadków: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– pojawienie się lęku przed kolejnym upadkiem,</a:t>
            </a:r>
            <a:br>
              <a:rPr lang="pl-PL" dirty="0"/>
            </a:br>
            <a:r>
              <a:rPr lang="pl-PL" dirty="0"/>
              <a:t>– unikanie aktywności fizycznej,</a:t>
            </a:r>
            <a:br>
              <a:rPr lang="pl-PL" dirty="0"/>
            </a:br>
            <a:r>
              <a:rPr lang="pl-PL" dirty="0"/>
              <a:t>– osłabienie mięśni,</a:t>
            </a:r>
            <a:br>
              <a:rPr lang="pl-PL" dirty="0"/>
            </a:br>
            <a:r>
              <a:rPr lang="pl-PL" dirty="0"/>
              <a:t>– zwiększenie ryzyka kolejnych upadków – tworzy się błędne koło.</a:t>
            </a:r>
          </a:p>
          <a:p>
            <a:r>
              <a:rPr lang="pl-PL" b="1" dirty="0"/>
              <a:t>Najpoważniejszy skutek upadku: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– śmierć.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7A88-F2B3-4960-9595-5E5ECCC2D2E7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756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b="1" dirty="0"/>
              <a:t>Zakres przeprowadzonych badań równowagi:</a:t>
            </a:r>
            <a:endParaRPr lang="pl-PL" dirty="0"/>
          </a:p>
          <a:p>
            <a:r>
              <a:rPr lang="pl-PL" b="1" dirty="0"/>
              <a:t>Badano wszystkie trzy rodzaje równowagi</a:t>
            </a:r>
            <a:r>
              <a:rPr lang="pl-PL" dirty="0"/>
              <a:t>:</a:t>
            </a:r>
            <a:br>
              <a:rPr lang="pl-PL" dirty="0"/>
            </a:br>
            <a:r>
              <a:rPr lang="pl-PL" dirty="0"/>
              <a:t>– przy użyciu </a:t>
            </a:r>
            <a:r>
              <a:rPr lang="pl-PL" b="1" dirty="0"/>
              <a:t>platformy </a:t>
            </a:r>
            <a:r>
              <a:rPr lang="pl-PL" b="1" dirty="0" err="1"/>
              <a:t>posturograficznej</a:t>
            </a:r>
            <a:r>
              <a:rPr lang="pl-PL" dirty="0"/>
              <a:t>, która rejestruje:</a:t>
            </a:r>
          </a:p>
          <a:p>
            <a:pPr lvl="1"/>
            <a:r>
              <a:rPr lang="pl-PL" dirty="0"/>
              <a:t>przemieszczenia ogólnego środka ciężkości ciała,</a:t>
            </a:r>
          </a:p>
          <a:p>
            <a:pPr lvl="1"/>
            <a:r>
              <a:rPr lang="pl-PL" dirty="0"/>
              <a:t>tzw. </a:t>
            </a:r>
            <a:r>
              <a:rPr lang="pl-PL" b="1" dirty="0"/>
              <a:t>kołysanie postawy</a:t>
            </a:r>
            <a:r>
              <a:rPr lang="pl-PL" dirty="0"/>
              <a:t>.</a:t>
            </a:r>
          </a:p>
          <a:p>
            <a:r>
              <a:rPr lang="pl-PL" b="1" dirty="0"/>
              <a:t>Równowaga statyczna:</a:t>
            </a:r>
            <a:endParaRPr lang="pl-PL" dirty="0"/>
          </a:p>
          <a:p>
            <a:r>
              <a:rPr lang="pl-PL" dirty="0"/>
              <a:t>Mniejsze kołysanie postawy = </a:t>
            </a:r>
            <a:r>
              <a:rPr lang="pl-PL" b="1" dirty="0"/>
              <a:t>lepsza kontrola posturalna</a:t>
            </a:r>
            <a:r>
              <a:rPr lang="pl-PL" dirty="0"/>
              <a:t>.</a:t>
            </a:r>
          </a:p>
          <a:p>
            <a:r>
              <a:rPr lang="pl-PL" b="1" dirty="0"/>
              <a:t>Test LOS (Limit of </a:t>
            </a:r>
            <a:r>
              <a:rPr lang="pl-PL" b="1" dirty="0" err="1"/>
              <a:t>Stability</a:t>
            </a:r>
            <a:r>
              <a:rPr lang="pl-PL" b="1" dirty="0"/>
              <a:t>):</a:t>
            </a:r>
            <a:endParaRPr lang="pl-PL" dirty="0"/>
          </a:p>
          <a:p>
            <a:r>
              <a:rPr lang="pl-PL" dirty="0"/>
              <a:t>Sprawdzano, w jakim stopniu wykorzystywane jest </a:t>
            </a:r>
            <a:r>
              <a:rPr lang="pl-PL" b="1" dirty="0"/>
              <a:t>funkcjonalne pole podparcia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– między kostką przyśrodkową kości piszczelowej a I stawem </a:t>
            </a:r>
            <a:r>
              <a:rPr lang="pl-PL" dirty="0" err="1"/>
              <a:t>śródstopno</a:t>
            </a:r>
            <a:r>
              <a:rPr lang="pl-PL" dirty="0"/>
              <a:t>-paliczkowym.</a:t>
            </a:r>
          </a:p>
          <a:p>
            <a:r>
              <a:rPr lang="pl-PL" b="1" dirty="0"/>
              <a:t>Im mniejszy zakres wychylenia, tym większe ryzyko upadku.</a:t>
            </a:r>
            <a:endParaRPr lang="pl-PL" dirty="0"/>
          </a:p>
          <a:p>
            <a:r>
              <a:rPr lang="pl-PL" b="1" dirty="0"/>
              <a:t>Test inicjacji kroku:</a:t>
            </a:r>
            <a:endParaRPr lang="pl-PL" dirty="0"/>
          </a:p>
          <a:p>
            <a:r>
              <a:rPr lang="pl-PL" dirty="0"/>
              <a:t>Mierzono:</a:t>
            </a:r>
          </a:p>
          <a:p>
            <a:pPr lvl="1"/>
            <a:r>
              <a:rPr lang="pl-PL" dirty="0"/>
              <a:t>czas przejścia z jednej platformy na drugą,</a:t>
            </a:r>
          </a:p>
          <a:p>
            <a:pPr lvl="1"/>
            <a:r>
              <a:rPr lang="pl-PL" dirty="0"/>
              <a:t>czas wytrącenia ciała z równowagi (inicjacja ruchu),</a:t>
            </a:r>
          </a:p>
          <a:p>
            <a:pPr lvl="1"/>
            <a:r>
              <a:rPr lang="pl-PL" dirty="0"/>
              <a:t>czas potrzebny na odzyskanie równowagi po wykonaniu kroku.</a:t>
            </a:r>
          </a:p>
          <a:p>
            <a:r>
              <a:rPr lang="pl-PL" b="1" dirty="0"/>
              <a:t>Im krótsze czasy, tym lepsza kontrola posturalna.</a:t>
            </a: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7A88-F2B3-4960-9595-5E5ECCC2D2E7}" type="slidenum">
              <a:rPr lang="pl-PL" smtClean="0"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1092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D7A88-F2B3-4960-9595-5E5ECCC2D2E7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2649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41EF8D7-430E-4FA8-9F60-55BF73734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9C3BF966-DCDC-456B-AE44-2B19CA4C46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443BB04-E260-4C78-9A62-54D3EB62C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A999C0A-B7F3-43DB-B470-2DA77A241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A903B1E-A46B-46E5-B5B0-06A30B988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746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1DB12062-1469-4E1D-A622-894895F08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43475E6D-F27D-4D77-99D7-8D61695B6D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7232A0B-F6DD-4B77-AEB6-2E9B2BA93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B21F904D-D68D-44A5-B6C3-6E454A03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E92EB7B-A94E-4EE5-A13A-88AB711D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65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5086EF2D-1EED-4ABD-9005-4D49F306BA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AF9FE04D-629A-48B5-81BD-F2BCD1D261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A7D2BE9-EE94-4858-A88F-6D0ADED8F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94C5BEA-A9BF-446C-B7E6-7E36241F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4273500-57F1-4725-AFF5-BED3FF922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9251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1B5616A-5350-4749-BAF4-755C451A1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C1882134-DB19-45E5-A488-05578A7DE5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779E2638-9C1C-4688-A8FF-C490305B3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7FE335AF-990E-4A23-BCB0-2E6522DE2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C324F14B-3B16-47C3-A005-68AAF066F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698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12F3469-177D-4B77-A4BA-991FA12EB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1C7826E9-90D1-400B-BA7A-A293644A96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CBD645B-4396-4E0B-A78B-60642280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0F969BD5-3DF5-4800-8C8B-7D48ACB4F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533156FC-52D9-4438-B016-CF5EE8E36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1584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00D8B6E-CF2D-490E-904D-06E5289C5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33DA282-5B45-4312-BFE3-81C63403A5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1ACE0D97-5F4C-402B-968A-73322D0ED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E3DF7F95-CA5E-4946-B6CD-0C6FFD6E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DF4F74B3-F253-42E2-A55B-67DA66AB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5D836D5-E558-4D84-AA2E-B62CCA2B5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71706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1E3AAA4-CABF-4439-986F-C302FDD89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25D642DB-F325-4F27-A1F9-AF849268F8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3658079F-9FA8-411E-8D5D-57931561F5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8743A82D-B111-45D4-B7AC-25A57A4282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BF3BC2DD-7EAA-47D7-BAE0-F29667A282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C14C4598-F2A9-4537-A4A6-18B140606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D9FC987F-7149-4EA9-BCB0-BB08BFCFB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3B027EE3-3A0D-4D33-9CD3-88A45732C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945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7D9E05E-BCC4-487B-BDA6-F89C46F23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1627445F-2C63-4FFD-82E3-3AE828E54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21D0989E-8002-4DD3-A9D8-1B1B3C502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C65D5060-975D-4EB9-8CDC-956483435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350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84F69156-D616-4BCF-AC2B-ED0ECA3A8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9DE7748E-DF8F-42DC-86F1-889F03D65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0AED0B1A-1919-4034-94D7-B3E4B63F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4448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30E15514-CCA9-4B31-858D-E207B9DE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2108377C-9122-45DE-960B-EBDA6214B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69DC729A-53A0-4B16-A5B1-AE55985E6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40B1D328-9172-4EAA-8FC9-4DFD4C829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8164F96E-E82E-4E4A-9D67-A57B097BD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A5CB5292-67A0-4A86-9F28-28E773B4D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4920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C8F41762-F9A0-45E2-B7F2-7CD444AC7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295E5AE9-9E3F-4BCF-BF53-652DCDD706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3018B8DB-9DFE-4B58-B2F9-AEE6FDA0AA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6E011A67-6DC5-42AA-9923-1C68B1094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F696D454-D2B4-45ED-8739-1F136E21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91693A1-383A-4D01-A669-8A4AC3560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615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2BFDF91C-1970-4C78-AE36-B46A6E567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F1FBFEB-6B88-4A35-91F9-3D25C5A3D3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DA0D6C3C-307D-40DA-AA5C-D1B60CBD2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43EBE-87BE-4F6E-A9D4-C25CC274B29C}" type="datetimeFigureOut">
              <a:rPr lang="pl-PL" smtClean="0"/>
              <a:t>04.06.2025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ADB4189-3A24-4BAF-83E4-2CF473AA9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A1361E04-CD6F-4F96-B54C-8E83411B03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2FB364-B372-40A1-B7B3-6735373383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033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id.awf.katowice.pl/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4087" y="1884695"/>
            <a:ext cx="8213125" cy="2373359"/>
          </a:xfrm>
        </p:spPr>
        <p:txBody>
          <a:bodyPr>
            <a:noAutofit/>
          </a:bodyPr>
          <a:lstStyle/>
          <a:p>
            <a:pPr algn="ctr"/>
            <a:r>
              <a:rPr lang="pl-PL" sz="2400" b="1" dirty="0">
                <a:latin typeface="+mn-lt"/>
              </a:rPr>
              <a:t>Spotkanie uczestników projektu naukowego</a:t>
            </a:r>
            <a:br>
              <a:rPr lang="pl-PL" sz="2400" b="1" dirty="0">
                <a:latin typeface="+mn-lt"/>
              </a:rPr>
            </a:br>
            <a:r>
              <a:rPr lang="pl-PL" sz="2400" b="1" dirty="0"/>
              <a:t>dofinansowanego z budżetu państwa Regionalna Inicjatywa Doskonałości </a:t>
            </a:r>
            <a:br>
              <a:rPr lang="pl-PL" sz="2400" b="1" dirty="0"/>
            </a:b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2400" b="1" dirty="0"/>
              <a:t>„</a:t>
            </a:r>
            <a:r>
              <a:rPr lang="pl-PL" sz="2800" b="1" i="1" dirty="0"/>
              <a:t>Wsparcie strategii badań promujących zdrowy styl życia i wydłużenie czasu życia w zdrowiu</a:t>
            </a:r>
            <a:r>
              <a:rPr lang="pl-PL" sz="2800" b="1" dirty="0"/>
              <a:t>” </a:t>
            </a:r>
            <a:r>
              <a:rPr lang="pl-PL" sz="2400" b="1" dirty="0"/>
              <a:t>RID/SP/0053/2024/01)  </a:t>
            </a:r>
            <a:r>
              <a:rPr lang="pl-PL" sz="2400" b="1" u="sng" dirty="0">
                <a:hlinkClick r:id="rId3"/>
              </a:rPr>
              <a:t>https://rid.awf.katowice.pl</a:t>
            </a:r>
            <a:endParaRPr lang="pl-PL" sz="2400" b="1" dirty="0">
              <a:latin typeface="+mn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810000" y="31058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pl-PL" sz="3600" b="1" dirty="0"/>
          </a:p>
          <a:p>
            <a:pPr algn="ctr"/>
            <a:r>
              <a:rPr lang="pl-PL" sz="3600" b="1" dirty="0">
                <a:solidFill>
                  <a:srgbClr val="002060"/>
                </a:solidFill>
              </a:rPr>
              <a:t/>
            </a:r>
            <a:br>
              <a:rPr lang="pl-PL" sz="3600" b="1" dirty="0">
                <a:solidFill>
                  <a:srgbClr val="002060"/>
                </a:solidFill>
              </a:rPr>
            </a:br>
            <a:endParaRPr lang="pl-PL" sz="3600" dirty="0">
              <a:solidFill>
                <a:srgbClr val="002060"/>
              </a:solidFill>
            </a:endParaRPr>
          </a:p>
        </p:txBody>
      </p:sp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3848746" y="294469"/>
            <a:ext cx="630781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1200" b="1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Akademia Wychowania Fizycznego im. Jerzego Kukuczki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1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w Katowicach</a:t>
            </a:r>
            <a:endParaRPr lang="pl-PL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87" y="4860161"/>
            <a:ext cx="2541421" cy="1101944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7211" y="167483"/>
            <a:ext cx="1873168" cy="149853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4599" y="5002501"/>
            <a:ext cx="2627732" cy="81726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5850" y="4421494"/>
            <a:ext cx="2524125" cy="1809750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8093410" y="6395384"/>
            <a:ext cx="3580456" cy="369332"/>
          </a:xfrm>
          <a:prstGeom prst="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smtClean="0"/>
              <a:t>Katowice 05 czerwiec 2025 r </a:t>
            </a:r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341326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0317" y="0"/>
            <a:ext cx="10515600" cy="1325563"/>
          </a:xfrm>
        </p:spPr>
        <p:txBody>
          <a:bodyPr>
            <a:normAutofit/>
          </a:bodyPr>
          <a:lstStyle/>
          <a:p>
            <a:r>
              <a:rPr lang="pl-PL" b="1" dirty="0"/>
              <a:t>Wczesna diagnostyka </a:t>
            </a:r>
            <a:r>
              <a:rPr lang="pl-PL" b="1" dirty="0" smtClean="0"/>
              <a:t>ryzyka osteoporozy</a:t>
            </a:r>
            <a:endParaRPr lang="en-BZ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1332114"/>
              </p:ext>
            </p:extLst>
          </p:nvPr>
        </p:nvGraphicFramePr>
        <p:xfrm>
          <a:off x="564931" y="984797"/>
          <a:ext cx="10515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Wskaźnik</a:t>
                      </a:r>
                      <a:endParaRPr lang="en-BZ" dirty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Średnia , SD</a:t>
                      </a:r>
                      <a:endParaRPr lang="en-BZ" dirty="0" smtClean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Min.-max.</a:t>
                      </a:r>
                      <a:endParaRPr lang="en-BZ" dirty="0" smtClean="0"/>
                    </a:p>
                  </a:txBody>
                  <a:tcPr>
                    <a:solidFill>
                      <a:schemeClr val="bg2">
                        <a:lumMod val="1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BMD</a:t>
                      </a:r>
                      <a:r>
                        <a:rPr lang="pl-PL" baseline="0" dirty="0" smtClean="0"/>
                        <a:t> [g/cm2]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1,09 </a:t>
                      </a:r>
                      <a:r>
                        <a:rPr lang="pl-PL" baseline="0" dirty="0" smtClean="0"/>
                        <a:t>± 0,2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0,79 – 1,52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T-</a:t>
                      </a:r>
                      <a:r>
                        <a:rPr lang="pl-PL" dirty="0" err="1" smtClean="0"/>
                        <a:t>score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-0,26 </a:t>
                      </a:r>
                      <a:r>
                        <a:rPr lang="pl-PL" baseline="0" dirty="0" smtClean="0"/>
                        <a:t>± 1,6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-2,9 – 3,2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Z-</a:t>
                      </a:r>
                      <a:r>
                        <a:rPr lang="pl-PL" dirty="0" err="1" smtClean="0"/>
                        <a:t>score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0,60 ± 1,0  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-1,4 – 3,3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L1-L4 BMD </a:t>
                      </a:r>
                      <a:r>
                        <a:rPr lang="pl-PL" baseline="0" dirty="0" smtClean="0"/>
                        <a:t>[g/cm2]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1,14 ± 0,21 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0,9 – 1,83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L1-L4 Z-</a:t>
                      </a:r>
                      <a:r>
                        <a:rPr lang="pl-PL" dirty="0" err="1" smtClean="0"/>
                        <a:t>score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0,58 ± 1,48 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-2,2 – 5,3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Wit. D </a:t>
                      </a:r>
                      <a:r>
                        <a:rPr lang="pl-PL" baseline="0" dirty="0" smtClean="0"/>
                        <a:t>[</a:t>
                      </a:r>
                      <a:r>
                        <a:rPr lang="pl-PL" baseline="0" dirty="0" err="1" smtClean="0"/>
                        <a:t>ng</a:t>
                      </a:r>
                      <a:r>
                        <a:rPr lang="pl-PL" baseline="0" dirty="0" smtClean="0"/>
                        <a:t>/ml]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baseline="0" dirty="0" smtClean="0"/>
                        <a:t>36,6 ± 16,2 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9,0 – 119,0</a:t>
                      </a:r>
                      <a:endParaRPr lang="en-BZ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pole tekstowe 2"/>
          <p:cNvSpPr txBox="1"/>
          <p:nvPr/>
        </p:nvSpPr>
        <p:spPr>
          <a:xfrm>
            <a:off x="325821" y="3941379"/>
            <a:ext cx="5990898" cy="23391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altLang="en-US" dirty="0"/>
              <a:t>Badaniem służącym rozpoznaniu osteoporozy jest </a:t>
            </a:r>
            <a:r>
              <a:rPr lang="pl-PL" altLang="en-US" b="1" dirty="0"/>
              <a:t>badanie densytometryczne kośćca (DXA), </a:t>
            </a:r>
            <a:r>
              <a:rPr lang="pl-PL" altLang="en-US" dirty="0"/>
              <a:t>które określa gęstość mineralną kości (BMD, od ang. </a:t>
            </a:r>
            <a:r>
              <a:rPr lang="pl-PL" altLang="en-US" i="1" dirty="0" err="1"/>
              <a:t>bone</a:t>
            </a:r>
            <a:r>
              <a:rPr lang="pl-PL" altLang="en-US" i="1" dirty="0"/>
              <a:t> </a:t>
            </a:r>
            <a:r>
              <a:rPr lang="pl-PL" altLang="en-US" i="1" dirty="0" err="1"/>
              <a:t>mineral</a:t>
            </a:r>
            <a:r>
              <a:rPr lang="pl-PL" altLang="en-US" i="1" dirty="0"/>
              <a:t> </a:t>
            </a:r>
            <a:r>
              <a:rPr lang="pl-PL" altLang="en-US" i="1" dirty="0" err="1"/>
              <a:t>density</a:t>
            </a:r>
            <a:r>
              <a:rPr lang="pl-PL" altLang="en-US" dirty="0"/>
              <a:t>).</a:t>
            </a:r>
          </a:p>
          <a:p>
            <a:r>
              <a:rPr lang="pl-PL" altLang="en-US" dirty="0" smtClean="0"/>
              <a:t>Dane </a:t>
            </a:r>
            <a:r>
              <a:rPr lang="pl-PL" altLang="en-US" dirty="0"/>
              <a:t>z badania densytometrycznego prezentowane są jako wskaźniki: 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en-US" b="1" dirty="0"/>
              <a:t>T-</a:t>
            </a:r>
            <a:r>
              <a:rPr lang="pl-PL" altLang="en-US" b="1" dirty="0" err="1"/>
              <a:t>Score</a:t>
            </a:r>
            <a:r>
              <a:rPr lang="pl-PL" altLang="en-US" b="1" dirty="0"/>
              <a:t> </a:t>
            </a:r>
            <a:r>
              <a:rPr lang="pl-PL" altLang="en-US" dirty="0"/>
              <a:t>(por. do gęstości kości osób młodych)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altLang="en-US" b="1" dirty="0"/>
              <a:t>Z-</a:t>
            </a:r>
            <a:r>
              <a:rPr lang="pl-PL" altLang="en-US" b="1" dirty="0" err="1"/>
              <a:t>Score</a:t>
            </a:r>
            <a:r>
              <a:rPr lang="pl-PL" altLang="en-US" dirty="0"/>
              <a:t> (por. do osób w tym samym</a:t>
            </a:r>
            <a:r>
              <a:rPr lang="pl-PL" altLang="en-US" sz="2000" dirty="0"/>
              <a:t> </a:t>
            </a:r>
            <a:r>
              <a:rPr lang="pl-PL" altLang="en-US" dirty="0"/>
              <a:t>wieku). </a:t>
            </a:r>
          </a:p>
          <a:p>
            <a:endParaRPr lang="en-BZ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89985" y="3718679"/>
            <a:ext cx="5339255" cy="25853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pl-PL" dirty="0"/>
              <a:t>Klasyfikacja </a:t>
            </a:r>
            <a:r>
              <a:rPr lang="pl-PL" dirty="0" smtClean="0"/>
              <a:t>:</a:t>
            </a:r>
            <a:endParaRPr lang="pl-PL" dirty="0"/>
          </a:p>
          <a:p>
            <a:pPr>
              <a:defRPr/>
            </a:pPr>
            <a:endParaRPr lang="pl-PL" dirty="0"/>
          </a:p>
          <a:p>
            <a:pPr>
              <a:defRPr/>
            </a:pPr>
            <a:r>
              <a:rPr lang="pl-PL" b="1" dirty="0"/>
              <a:t>&lt;-1 SD </a:t>
            </a:r>
            <a:r>
              <a:rPr lang="pl-PL" dirty="0"/>
              <a:t>– wartość prawidłowa (gęstość kości powyżej 833 mg/cm2)</a:t>
            </a:r>
          </a:p>
          <a:p>
            <a:pPr>
              <a:defRPr/>
            </a:pPr>
            <a:r>
              <a:rPr lang="pl-PL" b="1" dirty="0"/>
              <a:t>od -1 do -2,5 SD </a:t>
            </a:r>
            <a:r>
              <a:rPr lang="pl-PL" dirty="0"/>
              <a:t>– (osteopenia gęstość kości pomiędzy 833 a 648 mg/cm2)</a:t>
            </a:r>
          </a:p>
          <a:p>
            <a:pPr>
              <a:defRPr/>
            </a:pPr>
            <a:r>
              <a:rPr lang="pl-PL" b="1" dirty="0"/>
              <a:t>&lt;-2,5 SD </a:t>
            </a:r>
            <a:r>
              <a:rPr lang="pl-PL" dirty="0"/>
              <a:t>– osteoporoza - (gęstość kości poniżej 648 mg/cm2)</a:t>
            </a:r>
          </a:p>
          <a:p>
            <a:pPr>
              <a:defRPr/>
            </a:pPr>
            <a:r>
              <a:rPr lang="pl-PL" dirty="0"/>
              <a:t>&lt;</a:t>
            </a:r>
            <a:r>
              <a:rPr lang="pl-PL" b="1" dirty="0"/>
              <a:t>-2,5 SD </a:t>
            </a:r>
            <a:r>
              <a:rPr lang="pl-PL" dirty="0"/>
              <a:t>osteoporoza </a:t>
            </a:r>
            <a:r>
              <a:rPr lang="pl-PL" dirty="0" smtClean="0"/>
              <a:t>zaawansowana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3707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/>
              <a:t>D</a:t>
            </a:r>
            <a:r>
              <a:rPr lang="pl-PL" sz="4000" b="1" dirty="0" smtClean="0"/>
              <a:t>iagnostyka </a:t>
            </a:r>
            <a:r>
              <a:rPr lang="pl-PL" sz="4000" b="1" dirty="0"/>
              <a:t>ryzyka </a:t>
            </a:r>
            <a:r>
              <a:rPr lang="pl-PL" sz="4000" b="1" dirty="0" smtClean="0"/>
              <a:t>osteoporozy i deficytu witaminy D wśród badanych</a:t>
            </a:r>
            <a:endParaRPr lang="en-BZ" sz="4000" dirty="0"/>
          </a:p>
        </p:txBody>
      </p:sp>
      <p:sp>
        <p:nvSpPr>
          <p:cNvPr id="9" name="Symbol zastępczy zawartości 8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BZ" dirty="0"/>
          </a:p>
        </p:txBody>
      </p:sp>
      <p:graphicFrame>
        <p:nvGraphicFramePr>
          <p:cNvPr id="10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8782012"/>
              </p:ext>
            </p:extLst>
          </p:nvPr>
        </p:nvGraphicFramePr>
        <p:xfrm>
          <a:off x="1014247" y="1920765"/>
          <a:ext cx="4882055" cy="4164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ymbol zastępczy zawartości 1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4104848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4089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Analiza skuteczności strategii przeciwstarzeniowych i efektywności interwencji opartych o </a:t>
            </a:r>
            <a:r>
              <a:rPr lang="pl-PL" sz="3200" b="1" dirty="0" smtClean="0"/>
              <a:t>ćwiczenia - Spirometria</a:t>
            </a:r>
            <a:endParaRPr lang="en-BZ" sz="32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1156846"/>
              </p:ext>
            </p:extLst>
          </p:nvPr>
        </p:nvGraphicFramePr>
        <p:xfrm>
          <a:off x="838200" y="1825625"/>
          <a:ext cx="1051560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Wskaźnik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Średnia , SD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Min.-max.</a:t>
                      </a:r>
                      <a:endParaRPr lang="en-BZ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FEF1/FVC [%]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76,4 ± 6,7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62,9 – 99,0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FEF1/FVC [%]</a:t>
                      </a:r>
                      <a:r>
                        <a:rPr lang="pl-PL" baseline="0" dirty="0" smtClean="0"/>
                        <a:t> normy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98,3 ± 8,3</a:t>
                      </a:r>
                      <a:endParaRPr lang="en-B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82,0 – 127,0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FEV1/VC [%]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73,9 ± 7,4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56,8 – 94,6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FEV1/VC [%]</a:t>
                      </a:r>
                      <a:r>
                        <a:rPr lang="pl-PL" baseline="0" dirty="0" smtClean="0"/>
                        <a:t> normy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95,0 ± 9,2</a:t>
                      </a:r>
                      <a:endParaRPr lang="en-B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72,0 – 120,0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TLC</a:t>
                      </a:r>
                      <a:r>
                        <a:rPr lang="pl-PL" baseline="0" dirty="0" smtClean="0"/>
                        <a:t> [L]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5,2 ± 1,2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3,0 – 8,8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TLC [%] normy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93,0 ± 16,4</a:t>
                      </a:r>
                      <a:endParaRPr lang="en-B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63,0 – 138,0 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VC [L]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3,3 ± 0,8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2,2 – 5,3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VC %] normy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b="1" dirty="0" smtClean="0"/>
                        <a:t>94,6 ± 13,8 </a:t>
                      </a:r>
                      <a:endParaRPr lang="en-BZ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68,0</a:t>
                      </a:r>
                      <a:r>
                        <a:rPr lang="pl-PL" baseline="0" dirty="0" smtClean="0"/>
                        <a:t> – 134,0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B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137" y="5267325"/>
            <a:ext cx="2933700" cy="15621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337" y="5295900"/>
            <a:ext cx="2981325" cy="15335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731" y="5295900"/>
            <a:ext cx="2886075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52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Ryzyko niewydolności oddechowej</a:t>
            </a:r>
            <a:endParaRPr lang="en-BZ" b="1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368041915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734730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2526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07470"/>
            <a:ext cx="10515600" cy="1325563"/>
          </a:xfrm>
        </p:spPr>
        <p:txBody>
          <a:bodyPr>
            <a:normAutofit/>
          </a:bodyPr>
          <a:lstStyle/>
          <a:p>
            <a:r>
              <a:rPr lang="pl-PL" sz="3200" b="1" dirty="0"/>
              <a:t>Walidacja nowych markerów biochemicznych w ocenie ryzyka rozwoju </a:t>
            </a:r>
            <a:r>
              <a:rPr lang="pl-PL" sz="3200" b="1" dirty="0" smtClean="0"/>
              <a:t>chorób osób starszych</a:t>
            </a:r>
            <a:endParaRPr lang="en-BZ" sz="3200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5303049"/>
              </p:ext>
            </p:extLst>
          </p:nvPr>
        </p:nvGraphicFramePr>
        <p:xfrm>
          <a:off x="922283" y="1451238"/>
          <a:ext cx="924122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305"/>
                <a:gridCol w="2310305"/>
                <a:gridCol w="2310305"/>
                <a:gridCol w="2310305"/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Wskaźnik</a:t>
                      </a:r>
                      <a:endParaRPr lang="en-BZ" dirty="0" smtClean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Średnia , SD</a:t>
                      </a:r>
                      <a:endParaRPr lang="en-BZ" dirty="0" smtClean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Min.-max.</a:t>
                      </a:r>
                      <a:endParaRPr lang="en-BZ" dirty="0" smtClean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dirty="0" smtClean="0"/>
                        <a:t>Norma</a:t>
                      </a:r>
                      <a:endParaRPr lang="en-BZ" dirty="0"/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GLUKOZA</a:t>
                      </a:r>
                      <a:r>
                        <a:rPr lang="pl-PL" baseline="0" dirty="0" smtClean="0"/>
                        <a:t> [mg/dl]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95,4 ±</a:t>
                      </a:r>
                      <a:r>
                        <a:rPr lang="pl-PL" baseline="0" dirty="0" smtClean="0"/>
                        <a:t> </a:t>
                      </a:r>
                      <a:r>
                        <a:rPr lang="pl-PL" dirty="0" smtClean="0"/>
                        <a:t>13,1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72,9 – 152,5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70</a:t>
                      </a:r>
                      <a:r>
                        <a:rPr lang="pl-PL" baseline="0" dirty="0" smtClean="0"/>
                        <a:t> - 99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TC [mg/dl]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205,</a:t>
                      </a:r>
                      <a:r>
                        <a:rPr lang="pl-PL" baseline="0" dirty="0" smtClean="0"/>
                        <a:t> 0 </a:t>
                      </a:r>
                      <a:r>
                        <a:rPr lang="pl-PL" dirty="0" smtClean="0"/>
                        <a:t>± 54,4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113,0 – 345,5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&lt; 180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HDL [mg/dl]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58,1 ± 15,1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27,0 – 122,3 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&gt; 50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LDL [mg/dl]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128,1 ± 47,3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46,0 – 259,0 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&lt; 100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TG [mg/dl]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110,4 ± 47,9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44,0 – 243,5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&lt; 100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INS [</a:t>
                      </a:r>
                      <a:r>
                        <a:rPr lang="pl-PL" dirty="0" err="1" smtClean="0"/>
                        <a:t>uIU</a:t>
                      </a:r>
                      <a:r>
                        <a:rPr lang="pl-PL" dirty="0" smtClean="0"/>
                        <a:t>/ml]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6,7 ± 4,2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1,6 – 32,6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&lt; 10</a:t>
                      </a:r>
                      <a:endParaRPr lang="en-B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l-PL" dirty="0" smtClean="0"/>
                        <a:t>HOMA-IR 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1,65 ± 1,4</a:t>
                      </a:r>
                      <a:endParaRPr lang="en-BZ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0,47 – 11,9</a:t>
                      </a:r>
                      <a:endParaRPr lang="en-B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&lt; 2,5</a:t>
                      </a:r>
                      <a:endParaRPr lang="en-B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291" y="4927282"/>
            <a:ext cx="2705100" cy="16859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0310" y="4927281"/>
            <a:ext cx="2997200" cy="16859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6524" y="4599452"/>
            <a:ext cx="4500377" cy="2137679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408887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/>
              <a:t>Diagnostyka insulino oporności i zaburzeń </a:t>
            </a:r>
            <a:r>
              <a:rPr lang="pl-PL" sz="4000" b="1" dirty="0" err="1" smtClean="0"/>
              <a:t>glikemicznych</a:t>
            </a:r>
            <a:r>
              <a:rPr lang="pl-PL" sz="4000" b="1" dirty="0" smtClean="0"/>
              <a:t> wśród badanych</a:t>
            </a:r>
            <a:endParaRPr lang="en-BZ" sz="4000" b="1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10999651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ymbol zastępczy zawartośc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4621354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62344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AKTYWNOŚĆ </a:t>
            </a:r>
            <a:r>
              <a:rPr lang="pl-PL" dirty="0" smtClean="0"/>
              <a:t>FIZYCZNA </a:t>
            </a:r>
            <a:endParaRPr lang="en-BZ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971020"/>
              </p:ext>
            </p:extLst>
          </p:nvPr>
        </p:nvGraphicFramePr>
        <p:xfrm>
          <a:off x="838200" y="1825625"/>
          <a:ext cx="6044381" cy="3482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9323998"/>
              </p:ext>
            </p:extLst>
          </p:nvPr>
        </p:nvGraphicFramePr>
        <p:xfrm>
          <a:off x="7064477" y="1825625"/>
          <a:ext cx="4612516" cy="33349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85545" y="5812220"/>
            <a:ext cx="5864772" cy="400110"/>
          </a:xfrm>
          <a:prstGeom prst="rect">
            <a:avLst/>
          </a:prstGeom>
          <a:solidFill>
            <a:schemeClr val="bg1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000" b="1" dirty="0" smtClean="0"/>
              <a:t>NORMA 6000-8000 KROKÓW/DOBĘ </a:t>
            </a:r>
            <a:endParaRPr lang="en-BZ" sz="2000" b="1" dirty="0"/>
          </a:p>
        </p:txBody>
      </p:sp>
    </p:spTree>
    <p:extLst>
      <p:ext uri="{BB962C8B-B14F-4D97-AF65-F5344CB8AC3E}">
        <p14:creationId xmlns:p14="http://schemas.microsoft.com/office/powerpoint/2010/main" val="2529633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Ocena ryzyka choroby wieńcowej </a:t>
            </a:r>
            <a:endParaRPr lang="en-BZ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13422199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Symbol zastępczy zawartości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76697" y="3875153"/>
            <a:ext cx="5181600" cy="2711704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6842234" y="1576552"/>
            <a:ext cx="4624552" cy="1938992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l-PL" sz="2400" b="1" dirty="0" smtClean="0"/>
              <a:t>Total Cholesterol (TC) [mg/dl]</a:t>
            </a:r>
          </a:p>
          <a:p>
            <a:endParaRPr lang="pl-PL" sz="2400" b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70- 140 Brak ryzyka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140 – 180 Umiarkowane ryzyko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sz="2400" dirty="0" smtClean="0"/>
              <a:t>180-300 Wysokie ryzyko</a:t>
            </a:r>
            <a:endParaRPr lang="en-BZ" sz="2400" dirty="0"/>
          </a:p>
        </p:txBody>
      </p:sp>
    </p:spTree>
    <p:extLst>
      <p:ext uri="{BB962C8B-B14F-4D97-AF65-F5344CB8AC3E}">
        <p14:creationId xmlns:p14="http://schemas.microsoft.com/office/powerpoint/2010/main" val="25301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Walidacja nowych markerów biochemicznych w ocenie ryzyka rozwoju chorób </a:t>
            </a:r>
            <a:r>
              <a:rPr lang="pl-PL" b="1" dirty="0" smtClean="0"/>
              <a:t>neurodegeneracyjnych osób </a:t>
            </a:r>
            <a:r>
              <a:rPr lang="pl-PL" b="1" dirty="0"/>
              <a:t>starszych</a:t>
            </a:r>
            <a:endParaRPr lang="en-BZ" dirty="0"/>
          </a:p>
        </p:txBody>
      </p:sp>
      <p:pic>
        <p:nvPicPr>
          <p:cNvPr id="2" name="Symbol zastępczy zawartości 1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96248" y="1027906"/>
            <a:ext cx="2490952" cy="2414475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83173" y="2123090"/>
            <a:ext cx="7535832" cy="4561489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pl-PL" sz="2800" b="1" dirty="0"/>
              <a:t>Wykonanie </a:t>
            </a:r>
            <a:r>
              <a:rPr lang="pl-PL" sz="2800" b="1" dirty="0" smtClean="0"/>
              <a:t>badań  </a:t>
            </a:r>
            <a:r>
              <a:rPr lang="pl-PL" sz="2800" b="1" dirty="0"/>
              <a:t>metodą MRI z opisem z uwzględnieniem następujących pomiarów:</a:t>
            </a:r>
            <a:endParaRPr lang="en-BZ" sz="2800" b="1" dirty="0"/>
          </a:p>
          <a:p>
            <a:pPr lvl="0"/>
            <a:r>
              <a:rPr lang="pl-PL" sz="2200" dirty="0"/>
              <a:t>obecność i subiektywna ocena nasilenia zmian </a:t>
            </a:r>
            <a:r>
              <a:rPr lang="pl-PL" sz="2200" dirty="0" smtClean="0"/>
              <a:t>degeneracyjnych </a:t>
            </a:r>
            <a:r>
              <a:rPr lang="pl-PL" sz="2200" dirty="0"/>
              <a:t>mózgowia,</a:t>
            </a:r>
            <a:endParaRPr lang="en-BZ" sz="2200" dirty="0"/>
          </a:p>
          <a:p>
            <a:pPr lvl="0"/>
            <a:r>
              <a:rPr lang="pl-PL" sz="2200" dirty="0"/>
              <a:t>pośrednia ocena ewentualnych zaników mózgowia poprzez pomiar szerokości układu komorowego i wtórne wyznaczenie wskaźnika Evansa,</a:t>
            </a:r>
            <a:endParaRPr lang="en-BZ" sz="2200" dirty="0"/>
          </a:p>
          <a:p>
            <a:pPr lvl="0"/>
            <a:r>
              <a:rPr lang="pl-PL" sz="2200" dirty="0"/>
              <a:t>pomiar szerokości przestrzeni przymózgowych i hipokampa,</a:t>
            </a:r>
            <a:endParaRPr lang="en-BZ" sz="2200" dirty="0"/>
          </a:p>
          <a:p>
            <a:pPr lvl="0"/>
            <a:r>
              <a:rPr lang="pl-PL" sz="2200" dirty="0"/>
              <a:t>określenie występowania ewentualnych zmian </a:t>
            </a:r>
            <a:r>
              <a:rPr lang="pl-PL" sz="2200" dirty="0" err="1"/>
              <a:t>malacyjnych</a:t>
            </a:r>
            <a:endParaRPr lang="en-BZ" sz="2200" dirty="0"/>
          </a:p>
          <a:p>
            <a:r>
              <a:rPr lang="pl-PL" sz="2200" dirty="0"/>
              <a:t>naczyniopochodnych (poudarowych)  mózgowia lub organicznych.</a:t>
            </a:r>
            <a:endParaRPr lang="en-BZ" sz="2200" dirty="0"/>
          </a:p>
          <a:p>
            <a:endParaRPr lang="en-BZ" dirty="0"/>
          </a:p>
        </p:txBody>
      </p:sp>
      <p:pic>
        <p:nvPicPr>
          <p:cNvPr id="8" name="Symbol zastępczy zawartości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068" y="3442381"/>
            <a:ext cx="2023395" cy="284369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7863390" y="3797384"/>
            <a:ext cx="2844913" cy="2133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3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C2CAD81-1A0D-4300-A958-3F1A6E475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równowagi ciała - znaczenie </a:t>
            </a:r>
          </a:p>
        </p:txBody>
      </p:sp>
      <p:sp>
        <p:nvSpPr>
          <p:cNvPr id="10" name="Symbol zastępczy zawartości 9">
            <a:extLst>
              <a:ext uri="{FF2B5EF4-FFF2-40B4-BE49-F238E27FC236}">
                <a16:creationId xmlns:a16="http://schemas.microsoft.com/office/drawing/2014/main" xmlns="" id="{E6F8FD06-6A14-4FBE-B660-9DA265B19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3756" y="1747044"/>
            <a:ext cx="3550444" cy="4351338"/>
          </a:xfrm>
        </p:spPr>
        <p:txBody>
          <a:bodyPr/>
          <a:lstStyle/>
          <a:p>
            <a:pPr marL="0" indent="0">
              <a:buNone/>
            </a:pPr>
            <a:r>
              <a:rPr lang="pl-PL" dirty="0"/>
              <a:t>Rodzaje równowagi: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statyczna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funkcjonalna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dynamiczna 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xmlns="" id="{8650C655-AC92-4C2B-B10F-D3EF8650A93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1363027"/>
              </p:ext>
            </p:extLst>
          </p:nvPr>
        </p:nvGraphicFramePr>
        <p:xfrm>
          <a:off x="173831" y="1690688"/>
          <a:ext cx="6548438" cy="4314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FB55C0E2-1266-4447-98E2-1D66408329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85" y="5805264"/>
            <a:ext cx="8911615" cy="9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62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Program spotkania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8643" y="1581665"/>
            <a:ext cx="8640000" cy="481089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endParaRPr lang="pl-PL" sz="1800" b="1" dirty="0">
              <a:latin typeface="+mj-lt"/>
            </a:endParaRPr>
          </a:p>
          <a:p>
            <a:pPr fontAlgn="base">
              <a:buFont typeface="Wingdings" panose="05000000000000000000" pitchFamily="2" charset="2"/>
              <a:buChar char="v"/>
            </a:pPr>
            <a:r>
              <a:rPr lang="pl-PL" dirty="0" smtClean="0">
                <a:latin typeface="+mj-lt"/>
              </a:rPr>
              <a:t> Omówienie wstępnych wyników badań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Raport z realizacji badań projekt „Żyj zdrowo 60+”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l-PL" dirty="0">
                <a:latin typeface="+mj-lt"/>
              </a:rPr>
              <a:t> </a:t>
            </a:r>
            <a:r>
              <a:rPr lang="pl-PL" dirty="0" smtClean="0">
                <a:latin typeface="+mj-lt"/>
              </a:rPr>
              <a:t>Przedstawienie dalszych działań w projekcie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l-PL" dirty="0" smtClean="0">
                <a:latin typeface="+mj-lt"/>
              </a:rPr>
              <a:t>Udostępnienie wyników badań</a:t>
            </a:r>
            <a:r>
              <a:rPr lang="pl-PL" b="1" i="1" dirty="0" smtClean="0"/>
              <a:t> </a:t>
            </a:r>
          </a:p>
          <a:p>
            <a:pPr fontAlgn="base">
              <a:buFont typeface="Wingdings" panose="05000000000000000000" pitchFamily="2" charset="2"/>
              <a:buChar char="v"/>
            </a:pPr>
            <a:r>
              <a:rPr lang="pl-PL" b="1" i="1" dirty="0" smtClean="0"/>
              <a:t>Konsultacje uczestników badań z ekspertami projektu</a:t>
            </a:r>
            <a:r>
              <a:rPr lang="en-US" dirty="0"/>
              <a:t/>
            </a:r>
            <a:br>
              <a:rPr lang="en-US" dirty="0"/>
            </a:br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465" y="4946112"/>
            <a:ext cx="1966553" cy="85268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425" y="365125"/>
            <a:ext cx="2923499" cy="19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60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A562BD0-4A8B-413D-A7BC-589D59818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równowagi ciała – przebieg badania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86E63DD-690E-4EE8-B075-B5C3FE9BEB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Równowaga statyczna </a:t>
            </a:r>
            <a:br>
              <a:rPr lang="pl-PL" dirty="0"/>
            </a:br>
            <a:r>
              <a:rPr lang="pl-PL" dirty="0"/>
              <a:t>  	- stanie swobodne z oczami otwartymi</a:t>
            </a:r>
            <a:br>
              <a:rPr lang="pl-PL" dirty="0"/>
            </a:br>
            <a:r>
              <a:rPr lang="pl-PL" dirty="0"/>
              <a:t> 	- stanie swobodne z oczami zamkniętymi </a:t>
            </a:r>
          </a:p>
          <a:p>
            <a:pPr>
              <a:buFont typeface="Wingdings" panose="05000000000000000000" pitchFamily="2" charset="2"/>
              <a:buChar char="ü"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Równowaga funkcjonalna </a:t>
            </a:r>
          </a:p>
          <a:p>
            <a:pPr marL="0" indent="0">
              <a:buNone/>
            </a:pPr>
            <a:r>
              <a:rPr lang="pl-PL" dirty="0"/>
              <a:t>     	- test maksymalnego wychylenia w przód (badanie przedniej 	granicy stabilności)</a:t>
            </a:r>
          </a:p>
          <a:p>
            <a:pPr marL="0" indent="0">
              <a:buNone/>
            </a:pPr>
            <a:endParaRPr lang="pl-PL" dirty="0"/>
          </a:p>
          <a:p>
            <a:pPr>
              <a:buFont typeface="Wingdings" panose="05000000000000000000" pitchFamily="2" charset="2"/>
              <a:buChar char="ü"/>
            </a:pPr>
            <a:r>
              <a:rPr lang="pl-PL" dirty="0"/>
              <a:t> Równowaga dynamiczna </a:t>
            </a:r>
          </a:p>
          <a:p>
            <a:pPr marL="0" indent="0">
              <a:buNone/>
            </a:pPr>
            <a:r>
              <a:rPr lang="pl-PL" dirty="0"/>
              <a:t>	- test inicjacji kroku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4B33721E-FB40-4F9C-B8C9-F166B6F7C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85" y="5805264"/>
            <a:ext cx="8911615" cy="9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8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2ED9CFB-90A1-4C08-8565-7D74D4863C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równowagi ciała – raport 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0843DA09-1EAB-47A9-8C6A-E5541C597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784" y="1607331"/>
            <a:ext cx="6067469" cy="388622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1CB51F96-FD63-4250-A979-5485C33373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3607" y="1690688"/>
            <a:ext cx="5848393" cy="424818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5070ACAF-9F7D-423A-BEF9-D2BDBB3173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385" y="5805264"/>
            <a:ext cx="8911615" cy="90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05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8CD145E-63DD-2EF9-2AA1-F6696073B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>
                <a:solidFill>
                  <a:prstClr val="black"/>
                </a:solidFill>
                <a:latin typeface="+mn-lt"/>
              </a:rPr>
              <a:t>Styl życia beneficjentów projektu </a:t>
            </a:r>
            <a:br>
              <a:rPr lang="pl-PL" sz="3200" dirty="0">
                <a:solidFill>
                  <a:prstClr val="black"/>
                </a:solidFill>
                <a:latin typeface="+mn-lt"/>
              </a:rPr>
            </a:br>
            <a:r>
              <a:rPr lang="pl-PL" sz="3200" dirty="0">
                <a:solidFill>
                  <a:prstClr val="black"/>
                </a:solidFill>
                <a:latin typeface="+mn-lt"/>
              </a:rPr>
              <a:t>Żyj Zdrowo 60+</a:t>
            </a:r>
            <a:r>
              <a:rPr lang="en-GB" sz="3200" dirty="0" smtClean="0">
                <a:latin typeface="+mn-lt"/>
              </a:rPr>
              <a:t/>
            </a:r>
            <a:br>
              <a:rPr lang="en-GB" sz="3200" dirty="0" smtClean="0">
                <a:latin typeface="+mn-lt"/>
              </a:rPr>
            </a:br>
            <a:r>
              <a:rPr lang="pl-PL" sz="3200" dirty="0" smtClean="0">
                <a:latin typeface="+mn-lt"/>
              </a:rPr>
              <a:t>Respondenci </a:t>
            </a:r>
            <a:r>
              <a:rPr lang="pl-PL" sz="3200" dirty="0">
                <a:latin typeface="+mn-lt"/>
              </a:rPr>
              <a:t>n=41 </a:t>
            </a:r>
            <a:endParaRPr lang="en-GB" sz="3200" dirty="0">
              <a:latin typeface="+mn-lt"/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56925B7D-2A7D-B5D2-79CC-223FDBF78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33522" t="48199" r="36319" b="25800"/>
          <a:stretch>
            <a:fillRect/>
          </a:stretch>
        </p:blipFill>
        <p:spPr>
          <a:xfrm>
            <a:off x="186902" y="1777575"/>
            <a:ext cx="7610269" cy="3690538"/>
          </a:xfrm>
        </p:spPr>
      </p:pic>
      <p:pic>
        <p:nvPicPr>
          <p:cNvPr id="4" name="Picture 2" descr="Forms response chart. Question title: W skali od 1do 100, jak oceniasz swoje zdrowie?. Number of responses: 41 responses.">
            <a:extLst>
              <a:ext uri="{FF2B5EF4-FFF2-40B4-BE49-F238E27FC236}">
                <a16:creationId xmlns="" xmlns:a16="http://schemas.microsoft.com/office/drawing/2014/main" id="{946991EF-4C98-66A8-8B80-400C4826CE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0" t="20163"/>
          <a:stretch>
            <a:fillRect/>
          </a:stretch>
        </p:blipFill>
        <p:spPr bwMode="auto">
          <a:xfrm>
            <a:off x="4630215" y="3822191"/>
            <a:ext cx="7261127" cy="282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5733288" y="3191256"/>
            <a:ext cx="4782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OCENA STANU ZDROWIA</a:t>
            </a:r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83360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6D5C75-7D6A-33F3-6DF4-6022B312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Dieta – warzywa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„Ile porcji warzyw zwykle jesz każdego dnia?” </a:t>
            </a:r>
            <a:endParaRPr lang="en-GB" dirty="0"/>
          </a:p>
        </p:txBody>
      </p:sp>
      <p:pic>
        <p:nvPicPr>
          <p:cNvPr id="2050" name="Picture 2" descr="Forms response chart. Question title: ile   porcji warzyw zwykle jesz każdego dnia ?. Number of responses: 41 responses.">
            <a:extLst>
              <a:ext uri="{FF2B5EF4-FFF2-40B4-BE49-F238E27FC236}">
                <a16:creationId xmlns="" xmlns:a16="http://schemas.microsoft.com/office/drawing/2014/main" id="{C750431F-B1B1-8A4A-FC15-8F7B5EDEA0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1" t="25706" r="24413" b="9866"/>
          <a:stretch>
            <a:fillRect/>
          </a:stretch>
        </p:blipFill>
        <p:spPr bwMode="auto">
          <a:xfrm>
            <a:off x="110448" y="1980486"/>
            <a:ext cx="6810839" cy="310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84ED0F22-B0C6-6B49-14FA-6A62A717EA3A}"/>
              </a:ext>
            </a:extLst>
          </p:cNvPr>
          <p:cNvSpPr/>
          <p:nvPr/>
        </p:nvSpPr>
        <p:spPr>
          <a:xfrm>
            <a:off x="7247106" y="1770434"/>
            <a:ext cx="4559707" cy="3525047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b="1" dirty="0"/>
              <a:t>Zalecenia Narodowego Centrum Edukacji Żywieniowej i Światowej Organizacji Zdrowia: </a:t>
            </a:r>
          </a:p>
          <a:p>
            <a:pPr algn="ctr"/>
            <a:endParaRPr lang="pl-PL" dirty="0"/>
          </a:p>
          <a:p>
            <a:pPr algn="ctr"/>
            <a:r>
              <a:rPr lang="pl-PL" dirty="0"/>
              <a:t>Minimum to 400g warzyw i owoców dziennie </a:t>
            </a:r>
            <a:r>
              <a:rPr lang="pl-PL" b="1" dirty="0">
                <a:solidFill>
                  <a:srgbClr val="FF0000"/>
                </a:solidFill>
              </a:rPr>
              <a:t>(5 porcji), </a:t>
            </a:r>
            <a:r>
              <a:rPr lang="pl-PL" dirty="0"/>
              <a:t>ale </a:t>
            </a:r>
            <a:r>
              <a:rPr lang="pl-PL" b="1" u="sng" dirty="0"/>
              <a:t>im więcej tym lepiej</a:t>
            </a:r>
            <a:r>
              <a:rPr lang="pl-PL" dirty="0"/>
              <a:t>, z zachowaniem proporcji więcej warzyw niż owoców (3:2. 4:1).</a:t>
            </a:r>
          </a:p>
        </p:txBody>
      </p:sp>
      <p:sp>
        <p:nvSpPr>
          <p:cNvPr id="3" name="Strzałka w dół 2"/>
          <p:cNvSpPr/>
          <p:nvPr/>
        </p:nvSpPr>
        <p:spPr>
          <a:xfrm rot="5400000">
            <a:off x="3913632" y="2751145"/>
            <a:ext cx="384048" cy="117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29436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142872D-E02D-6B45-D905-76A849699C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878376A-E8B6-2B2C-67EB-4A1EACF9A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Dieta – owoce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„Ile porcji owoców zwykle jesz każdego dnia?” </a:t>
            </a:r>
            <a:endParaRPr lang="en-GB" dirty="0"/>
          </a:p>
        </p:txBody>
      </p:sp>
      <p:pic>
        <p:nvPicPr>
          <p:cNvPr id="3074" name="Picture 2" descr="Forms response chart. Question title: ile   porcji owoców zwykle jesz każdego dnia ?. Number of responses: 38 responses.">
            <a:extLst>
              <a:ext uri="{FF2B5EF4-FFF2-40B4-BE49-F238E27FC236}">
                <a16:creationId xmlns="" xmlns:a16="http://schemas.microsoft.com/office/drawing/2014/main" id="{C42373DC-45EA-8226-B496-BBAF9469BD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18" t="28591" r="24875" b="8598"/>
          <a:stretch>
            <a:fillRect/>
          </a:stretch>
        </p:blipFill>
        <p:spPr bwMode="auto">
          <a:xfrm>
            <a:off x="248412" y="2266010"/>
            <a:ext cx="7022592" cy="310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2B0B3AB4-0B02-81B7-14D7-7A767960B47E}"/>
              </a:ext>
            </a:extLst>
          </p:cNvPr>
          <p:cNvSpPr/>
          <p:nvPr/>
        </p:nvSpPr>
        <p:spPr>
          <a:xfrm>
            <a:off x="7247106" y="1770434"/>
            <a:ext cx="4559707" cy="3525047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Zalecenia Narodowego Centrum Edukacji Żywieniowej i Światowej Organizacji Zdrowia: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Minimum to 400g warzyw i owoców dziennie (5 porcji), ale </a:t>
            </a:r>
            <a:r>
              <a:rPr kumimoji="0" lang="pl-PL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im więcej tym lepiej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, z zachowaniem proporcji więcej warzyw niż owoców </a:t>
            </a: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(3:2. 4:1).</a:t>
            </a:r>
          </a:p>
        </p:txBody>
      </p:sp>
      <p:sp>
        <p:nvSpPr>
          <p:cNvPr id="5" name="Strzałka w dół 4"/>
          <p:cNvSpPr/>
          <p:nvPr/>
        </p:nvSpPr>
        <p:spPr>
          <a:xfrm rot="5400000">
            <a:off x="3768589" y="1994663"/>
            <a:ext cx="384048" cy="117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29260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92941673-8E35-F841-CA5B-A1FD1DF56D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E39C7B-9314-4B22-34A0-E3AC8A952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Dieta – produkty fermentowane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„Czy jesz jakiekolwiek kiszonki czy fermentowane produkty mleczne?  </a:t>
            </a:r>
            <a:endParaRPr lang="en-GB" dirty="0"/>
          </a:p>
        </p:txBody>
      </p:sp>
      <p:pic>
        <p:nvPicPr>
          <p:cNvPr id="4098" name="Picture 2" descr="Forms response chart. Question title: Czy jesz jakiekolwiek fermentowane produkty spożywcze np. jogurt, kefir, kiszoną kapustę, kiszone ogórki, kimchi, kombuchę ?. Number of responses: 40 responses.">
            <a:extLst>
              <a:ext uri="{FF2B5EF4-FFF2-40B4-BE49-F238E27FC236}">
                <a16:creationId xmlns="" xmlns:a16="http://schemas.microsoft.com/office/drawing/2014/main" id="{8EF59983-3A09-67CA-A2D2-9B8D11E3EF9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6" t="32634" r="22209" b="7556"/>
          <a:stretch>
            <a:fillRect/>
          </a:stretch>
        </p:blipFill>
        <p:spPr bwMode="auto">
          <a:xfrm>
            <a:off x="134466" y="2151630"/>
            <a:ext cx="6977203" cy="3261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A5511149-6831-D60C-A239-F6EAF31AABCD}"/>
              </a:ext>
            </a:extLst>
          </p:cNvPr>
          <p:cNvSpPr/>
          <p:nvPr/>
        </p:nvSpPr>
        <p:spPr>
          <a:xfrm>
            <a:off x="7247106" y="1770434"/>
            <a:ext cx="4559707" cy="3525047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Zalecenia Narodowego Centrum Edukacji Żywieniowej i Światowej Organizacji Zdrowia: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b="1" dirty="0">
              <a:solidFill>
                <a:prstClr val="white"/>
              </a:solidFill>
              <a:latin typeface="Aptos" panose="0211000402020202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Warto włączyć do codziennej diety.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Strzałka w dół 4"/>
          <p:cNvSpPr/>
          <p:nvPr/>
        </p:nvSpPr>
        <p:spPr>
          <a:xfrm rot="5400000">
            <a:off x="3431043" y="4164309"/>
            <a:ext cx="384048" cy="117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109915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F3F0A91-0BDA-37C1-5718-DB550F423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6B414EE-D79D-0B3D-D855-C113BBBB9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Dieta – produkty wysokoprzetworzone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„Ile porcji wysokoprzetworzonej żywności zwykle jesz każdego dnia? </a:t>
            </a:r>
            <a:endParaRPr lang="en-GB" dirty="0"/>
          </a:p>
        </p:txBody>
      </p:sp>
      <p:pic>
        <p:nvPicPr>
          <p:cNvPr id="5122" name="Picture 2" descr="Forms response chart. Question title: Ile porcji wysokoprzetworzonej żywności zwykle jesz każdego dnia ?. Number of responses: 40 responses.">
            <a:extLst>
              <a:ext uri="{FF2B5EF4-FFF2-40B4-BE49-F238E27FC236}">
                <a16:creationId xmlns="" xmlns:a16="http://schemas.microsoft.com/office/drawing/2014/main" id="{84B0D79C-8D19-2BCC-DC16-AA4D7358315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8" t="26860" r="18292" b="10327"/>
          <a:stretch>
            <a:fillRect/>
          </a:stretch>
        </p:blipFill>
        <p:spPr bwMode="auto">
          <a:xfrm>
            <a:off x="177510" y="2200590"/>
            <a:ext cx="6976918" cy="2924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0A681B54-D8AE-CA85-C4DB-201C3E43DA1F}"/>
              </a:ext>
            </a:extLst>
          </p:cNvPr>
          <p:cNvSpPr/>
          <p:nvPr/>
        </p:nvSpPr>
        <p:spPr>
          <a:xfrm>
            <a:off x="7247106" y="1770434"/>
            <a:ext cx="4559707" cy="352504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Zalecenia Narodowego Centrum Edukacji Żywieniowej i Światowej Organizacji Zdrowia: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b="1" u="sng" dirty="0">
                <a:solidFill>
                  <a:srgbClr val="FF0000"/>
                </a:solidFill>
                <a:latin typeface="Aptos" panose="02110004020202020204"/>
              </a:rPr>
              <a:t>UNIKAĆ.</a:t>
            </a:r>
            <a:endParaRPr kumimoji="0" lang="pl-PL" sz="1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5" name="Strzałka w dół 4"/>
          <p:cNvSpPr/>
          <p:nvPr/>
        </p:nvSpPr>
        <p:spPr>
          <a:xfrm rot="5400000">
            <a:off x="3279787" y="4342848"/>
            <a:ext cx="384048" cy="117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0529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8D5E6B-9EFB-70C2-392E-A2FD5292A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Aktywność fizczna</a:t>
            </a:r>
            <a:r>
              <a:rPr lang="pl-PL" dirty="0"/>
              <a:t/>
            </a:r>
            <a:br>
              <a:rPr lang="pl-PL" dirty="0"/>
            </a:br>
            <a:r>
              <a:rPr lang="pl-PL" sz="3600" dirty="0"/>
              <a:t>„W ciągu ostatniego tygodnia, jaki czas przeznaczyłeś(aś) na”: </a:t>
            </a:r>
            <a:r>
              <a:rPr lang="pl-PL" dirty="0"/>
              <a:t/>
            </a:r>
            <a:br>
              <a:rPr lang="pl-PL" dirty="0"/>
            </a:br>
            <a:endParaRPr lang="en-GB" dirty="0"/>
          </a:p>
        </p:txBody>
      </p:sp>
      <p:pic>
        <p:nvPicPr>
          <p:cNvPr id="7172" name="Picture 4" descr="Forms response chart. Question title: W ciągu ostatniego tygodnia, proszę zakreślić liczbę godzin spędzonych na każdym z tych zajęć: spacer( droga z/do pracy, z przyjaciółmi, z psem). Number of responses: 41 responses.">
            <a:extLst>
              <a:ext uri="{FF2B5EF4-FFF2-40B4-BE49-F238E27FC236}">
                <a16:creationId xmlns="" xmlns:a16="http://schemas.microsoft.com/office/drawing/2014/main" id="{3676CA99-6CE1-A2C5-5F61-14B91B44E4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39" t="31069" r="19561" b="7325"/>
          <a:stretch>
            <a:fillRect/>
          </a:stretch>
        </p:blipFill>
        <p:spPr bwMode="auto">
          <a:xfrm>
            <a:off x="385640" y="2332894"/>
            <a:ext cx="5048208" cy="2374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60193E4-D4A8-B385-3814-058F1621B90E}"/>
              </a:ext>
            </a:extLst>
          </p:cNvPr>
          <p:cNvSpPr txBox="1"/>
          <p:nvPr/>
        </p:nvSpPr>
        <p:spPr>
          <a:xfrm>
            <a:off x="838200" y="1871229"/>
            <a:ext cx="32782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/>
              <a:t>Spacer?</a:t>
            </a:r>
            <a:endParaRPr lang="en-GB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09A0DFCC-1CE5-09A6-32C8-863065A9FD8B}"/>
              </a:ext>
            </a:extLst>
          </p:cNvPr>
          <p:cNvSpPr/>
          <p:nvPr/>
        </p:nvSpPr>
        <p:spPr>
          <a:xfrm>
            <a:off x="5676314" y="1332689"/>
            <a:ext cx="6385984" cy="5233481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Zalecenia Światowej Organizacji Zdrowia: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2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Dorośli 18-64 lat: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prstClr val="white"/>
                </a:solidFill>
                <a:latin typeface="Aptos" panose="02110004020202020204"/>
              </a:rPr>
              <a:t>Tygodniowo: </a:t>
            </a:r>
            <a:r>
              <a:rPr lang="pl-PL" sz="2000" b="1" dirty="0">
                <a:solidFill>
                  <a:schemeClr val="bg1"/>
                </a:solidFill>
                <a:latin typeface="Aptos" panose="02110004020202020204"/>
              </a:rPr>
              <a:t>150-300 minut </a:t>
            </a:r>
            <a:r>
              <a:rPr lang="pl-PL" sz="2000" b="1" dirty="0">
                <a:solidFill>
                  <a:prstClr val="white"/>
                </a:solidFill>
                <a:latin typeface="Aptos" panose="02110004020202020204"/>
              </a:rPr>
              <a:t>ćwiczeń o umiarkowanej intensywności </a:t>
            </a:r>
            <a:endParaRPr lang="pl-PL" sz="2000" dirty="0">
              <a:solidFill>
                <a:prstClr val="white"/>
              </a:solidFill>
              <a:latin typeface="Aptos" panose="02110004020202020204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dirty="0">
                <a:solidFill>
                  <a:prstClr val="white"/>
                </a:solidFill>
                <a:latin typeface="Aptos" panose="02110004020202020204"/>
              </a:rPr>
              <a:t>lub </a:t>
            </a:r>
            <a:r>
              <a:rPr lang="pl-PL" sz="2000" b="1" dirty="0">
                <a:solidFill>
                  <a:prstClr val="white"/>
                </a:solidFill>
                <a:latin typeface="Aptos" panose="02110004020202020204"/>
              </a:rPr>
              <a:t>75-150 minut ćwiczeń o dużej intensywności.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l-PL" sz="20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Plus </a:t>
            </a:r>
            <a:r>
              <a:rPr kumimoji="0" lang="pl-PL" sz="2000" b="1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ćwiczenia siłowe: </a:t>
            </a:r>
            <a:r>
              <a:rPr kumimoji="0" lang="pl-PL" sz="200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 razy w tygodniu</a:t>
            </a: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l-PL" sz="20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2000" b="1" u="sng" dirty="0">
                <a:solidFill>
                  <a:prstClr val="white"/>
                </a:solidFill>
                <a:latin typeface="Aptos" panose="02110004020202020204"/>
              </a:rPr>
              <a:t>Dorośli powyżej 65 r.ż: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sz="2000" b="1" dirty="0">
              <a:solidFill>
                <a:prstClr val="white"/>
              </a:solidFill>
              <a:latin typeface="Aptos" panose="02110004020202020204"/>
            </a:endParaRP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Aptos" panose="02110004020202020204"/>
              </a:rPr>
              <a:t>Aktywność o charakterze tlenowym:</a:t>
            </a:r>
            <a:r>
              <a:rPr kumimoji="0" lang="pl-PL" sz="2000" b="0" i="0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 najmniej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30 minut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ćwiczeń o umiarkowanej intensywności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5 dni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w tygodniu lub 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150 minut 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tygodniowo.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l-PL" sz="2000" b="1" dirty="0">
                <a:solidFill>
                  <a:prstClr val="white"/>
                </a:solidFill>
                <a:latin typeface="Aptos" panose="02110004020202020204"/>
              </a:rPr>
              <a:t>Ćwiczenia koordynacji, w tym równowagi oraz</a:t>
            </a:r>
            <a:r>
              <a:rPr kumimoji="0" lang="pl-PL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siłowe</a:t>
            </a:r>
            <a:r>
              <a:rPr kumimoji="0" lang="pl-PL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: zróżnicowane ćwiczenia minimum 3 razy w tygodniu. </a:t>
            </a:r>
          </a:p>
        </p:txBody>
      </p:sp>
      <p:sp>
        <p:nvSpPr>
          <p:cNvPr id="6" name="Strzałka w dół 5"/>
          <p:cNvSpPr/>
          <p:nvPr/>
        </p:nvSpPr>
        <p:spPr>
          <a:xfrm rot="10800000">
            <a:off x="1161348" y="4661069"/>
            <a:ext cx="384048" cy="117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</p:spTree>
    <p:extLst>
      <p:ext uri="{BB962C8B-B14F-4D97-AF65-F5344CB8AC3E}">
        <p14:creationId xmlns:p14="http://schemas.microsoft.com/office/powerpoint/2010/main" val="321974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E731B276-71FE-06D9-A04B-A6B06C714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727FDFF-837F-1166-390E-B676E5E655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Aktywność fizczna</a:t>
            </a:r>
            <a:r>
              <a:rPr lang="pl-PL" dirty="0"/>
              <a:t/>
            </a:r>
            <a:br>
              <a:rPr lang="pl-PL" dirty="0"/>
            </a:br>
            <a:r>
              <a:rPr lang="pl-PL" sz="3600" dirty="0"/>
              <a:t>„W ciągu ostatniego tygodnia, jaki czas przeznaczyłeś(aś) na”: </a:t>
            </a:r>
            <a:r>
              <a:rPr lang="pl-PL" dirty="0"/>
              <a:t/>
            </a:r>
            <a:br>
              <a:rPr lang="pl-PL" dirty="0"/>
            </a:br>
            <a:endParaRPr lang="en-GB" dirty="0"/>
          </a:p>
        </p:txBody>
      </p:sp>
      <p:pic>
        <p:nvPicPr>
          <p:cNvPr id="7174" name="Picture 6" descr="Forms response chart. Question title: W ciągu ostatniego tygodnia, proszę zakreślić liczbę godzin spędzonych na każdym z tych zajęć: ćwiczenia fizyczne takie jak pływanie, jogging, piłka nożna, tenis, ćwiczenia na siłowni, gimnastyka, karate itp.. Number of responses: 41 responses.">
            <a:extLst>
              <a:ext uri="{FF2B5EF4-FFF2-40B4-BE49-F238E27FC236}">
                <a16:creationId xmlns="" xmlns:a16="http://schemas.microsoft.com/office/drawing/2014/main" id="{87C5F450-5771-4592-F20D-495AE74B35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6" t="32089" r="18664" b="7679"/>
          <a:stretch>
            <a:fillRect/>
          </a:stretch>
        </p:blipFill>
        <p:spPr bwMode="auto">
          <a:xfrm>
            <a:off x="0" y="2508610"/>
            <a:ext cx="6208666" cy="254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236716-86FD-9329-8468-73E3DEA90FD0}"/>
              </a:ext>
            </a:extLst>
          </p:cNvPr>
          <p:cNvSpPr txBox="1"/>
          <p:nvPr/>
        </p:nvSpPr>
        <p:spPr>
          <a:xfrm>
            <a:off x="194550" y="1656061"/>
            <a:ext cx="56225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Ćwiczenia fizyczne (pływanie, jogging, piłka nożna, tenis, ćwiczenia na siłowni, gimnastyka, karate?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176" name="Picture 8" descr="Forms response chart. Question title: W ciągu ostatniego tygodnia, proszę zakreślić liczbę godzin spędzonych na każdym z tych zajęć: jazda na rowerze, deskorolce, hulajnodze?. Number of responses: 41 responses.">
            <a:extLst>
              <a:ext uri="{FF2B5EF4-FFF2-40B4-BE49-F238E27FC236}">
                <a16:creationId xmlns="" xmlns:a16="http://schemas.microsoft.com/office/drawing/2014/main" id="{E86719B3-338B-4D53-1423-CE05F4D187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87" t="31632" r="18298" b="8555"/>
          <a:stretch>
            <a:fillRect/>
          </a:stretch>
        </p:blipFill>
        <p:spPr bwMode="auto">
          <a:xfrm>
            <a:off x="6208666" y="2508609"/>
            <a:ext cx="5772269" cy="254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CFA704D-9D7A-CE03-5A96-177D9EE5A4BB}"/>
              </a:ext>
            </a:extLst>
          </p:cNvPr>
          <p:cNvSpPr txBox="1"/>
          <p:nvPr/>
        </p:nvSpPr>
        <p:spPr>
          <a:xfrm>
            <a:off x="7451384" y="1712239"/>
            <a:ext cx="5064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Jazdę na rowerze, deskorolce, hulajnodze?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Strzałka w dół 7"/>
          <p:cNvSpPr/>
          <p:nvPr/>
        </p:nvSpPr>
        <p:spPr>
          <a:xfrm rot="5400000">
            <a:off x="3497996" y="2914136"/>
            <a:ext cx="384048" cy="117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sp>
        <p:nvSpPr>
          <p:cNvPr id="9" name="Strzałka w dół 8"/>
          <p:cNvSpPr/>
          <p:nvPr/>
        </p:nvSpPr>
        <p:spPr>
          <a:xfrm rot="5400000">
            <a:off x="9201859" y="3106160"/>
            <a:ext cx="384048" cy="117957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45454" y="4194439"/>
            <a:ext cx="3247108" cy="2298515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8696" y="5204572"/>
            <a:ext cx="3409950" cy="134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8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DD404DF-D908-07B3-32E0-247A8D211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b="1" dirty="0"/>
              <a:t>Stres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„Jak bardzo czułeś się zestresowany w ciągu ostatnich 2 tygodni?”</a:t>
            </a:r>
            <a:endParaRPr lang="en-GB" dirty="0"/>
          </a:p>
        </p:txBody>
      </p:sp>
      <p:pic>
        <p:nvPicPr>
          <p:cNvPr id="11266" name="Picture 2" descr="Forms response chart. Question title: Proszę wskazać, jak bardzo czułeś się zestresowany w ciągu ostatnich 2 tygodni ?. Number of responses: 41 responses.">
            <a:extLst>
              <a:ext uri="{FF2B5EF4-FFF2-40B4-BE49-F238E27FC236}">
                <a16:creationId xmlns="" xmlns:a16="http://schemas.microsoft.com/office/drawing/2014/main" id="{D5E923B2-3346-8B43-8C33-810E756F7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5254" y="1773073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257" y="4133686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4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Realizacja </a:t>
            </a:r>
            <a:r>
              <a:rPr lang="pl-PL" b="1" dirty="0" smtClean="0"/>
              <a:t>badań  2024-2025</a:t>
            </a:r>
            <a:endParaRPr lang="pl-PL" b="1" dirty="0"/>
          </a:p>
        </p:txBody>
      </p:sp>
      <p:pic>
        <p:nvPicPr>
          <p:cNvPr id="1028" name="Picture 4" descr="Business Idea Funding Archives - Page 4 of 7 - ALCOR F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6595" y="-15400"/>
            <a:ext cx="2487168" cy="154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/>
          <p:cNvSpPr txBox="1"/>
          <p:nvPr/>
        </p:nvSpPr>
        <p:spPr>
          <a:xfrm>
            <a:off x="1420298" y="1579835"/>
            <a:ext cx="2274302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endParaRPr lang="en-BZ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479545" y="1530499"/>
            <a:ext cx="2529017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endParaRPr lang="en-BZ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064842" y="1540737"/>
            <a:ext cx="2585065" cy="40078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BZ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14903" y="1541415"/>
            <a:ext cx="1589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GRUPA A</a:t>
            </a:r>
            <a:endParaRPr lang="en-BZ" sz="2000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5025265" y="1525349"/>
            <a:ext cx="1589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/>
              <a:t>GRUPA B</a:t>
            </a:r>
            <a:endParaRPr lang="en-BZ" sz="2000" b="1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8534399" y="1559715"/>
            <a:ext cx="1589902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pl-PL" sz="2000" b="1" dirty="0"/>
              <a:t>GRUPA C</a:t>
            </a:r>
            <a:endParaRPr lang="en-BZ" sz="2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061513" y="2905398"/>
            <a:ext cx="2633087" cy="203132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POSTAWY CIAŁA</a:t>
            </a:r>
          </a:p>
          <a:p>
            <a:pPr algn="ctr"/>
            <a:r>
              <a:rPr lang="pl-PL" b="1" dirty="0"/>
              <a:t>SKŁAD </a:t>
            </a:r>
            <a:r>
              <a:rPr lang="pl-PL" b="1" dirty="0" smtClean="0"/>
              <a:t>CIAŁA</a:t>
            </a:r>
          </a:p>
          <a:p>
            <a:r>
              <a:rPr lang="pl-PL" dirty="0"/>
              <a:t>Ocena </a:t>
            </a:r>
            <a:r>
              <a:rPr lang="pl-PL" dirty="0" smtClean="0"/>
              <a:t>składu ciała, </a:t>
            </a:r>
          </a:p>
          <a:p>
            <a:r>
              <a:rPr lang="pl-PL" dirty="0" smtClean="0"/>
              <a:t>Ocena ryzyka otyłości i osteoporozy </a:t>
            </a:r>
            <a:endParaRPr lang="pl-PL" dirty="0"/>
          </a:p>
          <a:p>
            <a:pPr algn="ctr"/>
            <a:endParaRPr lang="pl-PL" b="1" dirty="0"/>
          </a:p>
          <a:p>
            <a:pPr algn="ctr"/>
            <a:endParaRPr lang="pl-PL" b="1" dirty="0"/>
          </a:p>
        </p:txBody>
      </p:sp>
      <p:sp>
        <p:nvSpPr>
          <p:cNvPr id="14" name="pole tekstowe 13"/>
          <p:cNvSpPr txBox="1"/>
          <p:nvPr/>
        </p:nvSpPr>
        <p:spPr>
          <a:xfrm>
            <a:off x="4427027" y="2960435"/>
            <a:ext cx="2327734" cy="203132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 smtClean="0"/>
              <a:t>POSTAWA CIAŁA I RÓWNOWAGA</a:t>
            </a:r>
            <a:endParaRPr lang="pl-PL" b="1" dirty="0"/>
          </a:p>
          <a:p>
            <a:pPr algn="just"/>
            <a:r>
              <a:rPr lang="pl-PL" dirty="0" smtClean="0"/>
              <a:t>Ocena budowy ciała</a:t>
            </a:r>
          </a:p>
          <a:p>
            <a:pPr algn="just"/>
            <a:r>
              <a:rPr lang="pl-PL" dirty="0" smtClean="0"/>
              <a:t>Wczesna </a:t>
            </a:r>
            <a:r>
              <a:rPr lang="pl-PL" dirty="0" smtClean="0"/>
              <a:t>diagnostyka deficytów </a:t>
            </a:r>
            <a:r>
              <a:rPr lang="pl-PL" dirty="0" smtClean="0"/>
              <a:t>równowagi</a:t>
            </a:r>
          </a:p>
          <a:p>
            <a:pPr algn="just"/>
            <a:r>
              <a:rPr lang="pl-PL" dirty="0" smtClean="0"/>
              <a:t>Ocena ryzyka upadków</a:t>
            </a:r>
            <a:endParaRPr lang="pl-PL" dirty="0"/>
          </a:p>
          <a:p>
            <a:endParaRPr lang="en-BZ" b="1" dirty="0"/>
          </a:p>
        </p:txBody>
      </p:sp>
      <p:sp>
        <p:nvSpPr>
          <p:cNvPr id="15" name="pole tekstowe 14"/>
          <p:cNvSpPr txBox="1"/>
          <p:nvPr/>
        </p:nvSpPr>
        <p:spPr>
          <a:xfrm>
            <a:off x="8064842" y="2831637"/>
            <a:ext cx="2875814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SPIROMETRIA </a:t>
            </a:r>
          </a:p>
          <a:p>
            <a:pPr algn="ctr"/>
            <a:r>
              <a:rPr lang="pl-PL" b="1" dirty="0"/>
              <a:t>AKTYWNOŚC FIZYCZNA </a:t>
            </a:r>
            <a:endParaRPr lang="pl-PL" b="1" dirty="0" smtClean="0"/>
          </a:p>
          <a:p>
            <a:r>
              <a:rPr lang="pl-PL" dirty="0" smtClean="0"/>
              <a:t>Ocena sprawności układu oddechowego</a:t>
            </a:r>
          </a:p>
          <a:p>
            <a:r>
              <a:rPr lang="pl-PL" dirty="0" smtClean="0"/>
              <a:t>Ocena ryzyka zmian obturacyjnych i restrykcyjnych</a:t>
            </a:r>
          </a:p>
          <a:p>
            <a:r>
              <a:rPr lang="pl-PL" dirty="0" smtClean="0"/>
              <a:t>Ocena aktywności fizycznej </a:t>
            </a:r>
            <a:endParaRPr lang="pl-PL" dirty="0"/>
          </a:p>
          <a:p>
            <a:pPr algn="ctr"/>
            <a:endParaRPr lang="pl-PL" b="1" dirty="0"/>
          </a:p>
        </p:txBody>
      </p:sp>
      <p:sp>
        <p:nvSpPr>
          <p:cNvPr id="16" name="Strzałka w dół 15"/>
          <p:cNvSpPr/>
          <p:nvPr/>
        </p:nvSpPr>
        <p:spPr>
          <a:xfrm>
            <a:off x="2119992" y="2013309"/>
            <a:ext cx="291521" cy="593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sp>
        <p:nvSpPr>
          <p:cNvPr id="17" name="Strzałka w dół 16"/>
          <p:cNvSpPr/>
          <p:nvPr/>
        </p:nvSpPr>
        <p:spPr>
          <a:xfrm>
            <a:off x="9249552" y="2071213"/>
            <a:ext cx="291521" cy="593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sp>
        <p:nvSpPr>
          <p:cNvPr id="20" name="Strzałka w dół 19"/>
          <p:cNvSpPr/>
          <p:nvPr/>
        </p:nvSpPr>
        <p:spPr>
          <a:xfrm>
            <a:off x="5454880" y="2026539"/>
            <a:ext cx="291521" cy="59325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BZ"/>
          </a:p>
        </p:txBody>
      </p:sp>
      <p:sp>
        <p:nvSpPr>
          <p:cNvPr id="5" name="pole tekstowe 4"/>
          <p:cNvSpPr txBox="1"/>
          <p:nvPr/>
        </p:nvSpPr>
        <p:spPr>
          <a:xfrm>
            <a:off x="1137622" y="5565071"/>
            <a:ext cx="9916756" cy="9233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Ocena stanu odżywienia, ocena stylu życia, ocena samopoczucia i zdolności poznawczych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Badania biochemiczne: ocena metabolizmu glukozy, profilu lipidowego, poziomu witaminy 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 smtClean="0"/>
              <a:t>Badania MRI mózgu: ocena anatomiczna struktur CSN</a:t>
            </a:r>
            <a:endParaRPr lang="en-BZ" dirty="0"/>
          </a:p>
        </p:txBody>
      </p:sp>
    </p:spTree>
    <p:extLst>
      <p:ext uri="{BB962C8B-B14F-4D97-AF65-F5344CB8AC3E}">
        <p14:creationId xmlns:p14="http://schemas.microsoft.com/office/powerpoint/2010/main" val="421733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BA9087B-2B4E-6A35-D3BB-D56476621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Sen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„Jak określisz swój sen?” </a:t>
            </a:r>
            <a:endParaRPr lang="en-GB" dirty="0"/>
          </a:p>
        </p:txBody>
      </p:sp>
      <p:pic>
        <p:nvPicPr>
          <p:cNvPr id="8194" name="Picture 2" descr="Forms response chart. Question title: Jak określisz swój sen ?. Number of responses: 41 responses.">
            <a:extLst>
              <a:ext uri="{FF2B5EF4-FFF2-40B4-BE49-F238E27FC236}">
                <a16:creationId xmlns="" xmlns:a16="http://schemas.microsoft.com/office/drawing/2014/main" id="{7B61CC8B-E0EF-50DD-F1B0-0440A7AD96B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840" y="1552356"/>
            <a:ext cx="1034149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7969" y="4782207"/>
            <a:ext cx="1725831" cy="172583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2757" y="5108027"/>
            <a:ext cx="2386140" cy="145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C04ACEFD-9D2A-FAD4-4923-E91401E763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811F119-30B4-4C1A-95EF-7DB7C5A79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b="1" dirty="0"/>
              <a:t>Sen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„Ile godzin poświęcasz na sen w nocy:”</a:t>
            </a:r>
            <a:endParaRPr lang="en-GB" dirty="0"/>
          </a:p>
        </p:txBody>
      </p:sp>
      <p:pic>
        <p:nvPicPr>
          <p:cNvPr id="10242" name="Picture 2" descr="Forms response chart. Question title: Ile godzin poświęcasz na sen w nocy podczas tygodnia pracy ?. Number of responses: 41 responses.">
            <a:extLst>
              <a:ext uri="{FF2B5EF4-FFF2-40B4-BE49-F238E27FC236}">
                <a16:creationId xmlns="" xmlns:a16="http://schemas.microsoft.com/office/drawing/2014/main" id="{F11426C4-61A2-5134-8556-FE3CB6A0A4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5" t="28246" r="20429" b="10097"/>
          <a:stretch>
            <a:fillRect/>
          </a:stretch>
        </p:blipFill>
        <p:spPr bwMode="auto">
          <a:xfrm>
            <a:off x="119414" y="2591298"/>
            <a:ext cx="6719345" cy="286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79BE94C-F122-0BDA-7D6F-E1621661D5FB}"/>
              </a:ext>
            </a:extLst>
          </p:cNvPr>
          <p:cNvSpPr txBox="1"/>
          <p:nvPr/>
        </p:nvSpPr>
        <p:spPr>
          <a:xfrm>
            <a:off x="379379" y="2013626"/>
            <a:ext cx="33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Tygodnia pracy?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CB2C094D-D493-86F8-A341-31F0C3893763}"/>
              </a:ext>
            </a:extLst>
          </p:cNvPr>
          <p:cNvSpPr txBox="1"/>
          <p:nvPr/>
        </p:nvSpPr>
        <p:spPr>
          <a:xfrm>
            <a:off x="7370324" y="2013626"/>
            <a:ext cx="3346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Weekendu?</a:t>
            </a:r>
            <a:endParaRPr lang="en-GB" dirty="0"/>
          </a:p>
        </p:txBody>
      </p:sp>
      <p:pic>
        <p:nvPicPr>
          <p:cNvPr id="10244" name="Picture 4" descr="Forms response chart. Question title: Ile godzin poświęcasz na sen w nocy podczas weekendu ?. Number of responses: 41 responses.">
            <a:extLst>
              <a:ext uri="{FF2B5EF4-FFF2-40B4-BE49-F238E27FC236}">
                <a16:creationId xmlns="" xmlns:a16="http://schemas.microsoft.com/office/drawing/2014/main" id="{3791503E-59D4-0002-7F3F-7BBA8F45DD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t="29386" r="53828" b="10442"/>
          <a:stretch>
            <a:fillRect/>
          </a:stretch>
        </p:blipFill>
        <p:spPr bwMode="auto">
          <a:xfrm>
            <a:off x="8293632" y="2591298"/>
            <a:ext cx="2885071" cy="275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00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4F5458-9667-A0F0-8CDA-4B5F21B42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/>
              <a:t>Stosunki międzyludzkie</a:t>
            </a:r>
            <a:endParaRPr lang="en-GB" b="1" dirty="0"/>
          </a:p>
        </p:txBody>
      </p:sp>
      <p:pic>
        <p:nvPicPr>
          <p:cNvPr id="12290" name="Picture 2" descr="Forms response chart. Question title: Jak często czujesz się samotny?. Number of responses: 41 responses.">
            <a:extLst>
              <a:ext uri="{FF2B5EF4-FFF2-40B4-BE49-F238E27FC236}">
                <a16:creationId xmlns="" xmlns:a16="http://schemas.microsoft.com/office/drawing/2014/main" id="{75C32CA2-5BFC-E6C3-292A-A77C1D3F0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27" t="27046" r="21291" b="10069"/>
          <a:stretch>
            <a:fillRect/>
          </a:stretch>
        </p:blipFill>
        <p:spPr bwMode="auto">
          <a:xfrm>
            <a:off x="611349" y="2812606"/>
            <a:ext cx="5484651" cy="2472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B81B03A-1376-718A-3D43-9B390D1AA087}"/>
              </a:ext>
            </a:extLst>
          </p:cNvPr>
          <p:cNvSpPr txBox="1"/>
          <p:nvPr/>
        </p:nvSpPr>
        <p:spPr>
          <a:xfrm>
            <a:off x="261256" y="1969477"/>
            <a:ext cx="4712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„Jak często czujesz się samotny?”</a:t>
            </a:r>
            <a:endParaRPr lang="en-GB" dirty="0"/>
          </a:p>
        </p:txBody>
      </p:sp>
      <p:pic>
        <p:nvPicPr>
          <p:cNvPr id="12292" name="Picture 4" descr="Forms response chart. Question title: Mam kogoś, komu ufam i z kim mogę porozmawiać o swoich emocjach, problemach. Number of responses: 41 responses.">
            <a:extLst>
              <a:ext uri="{FF2B5EF4-FFF2-40B4-BE49-F238E27FC236}">
                <a16:creationId xmlns="" xmlns:a16="http://schemas.microsoft.com/office/drawing/2014/main" id="{07C4D5B8-3240-36CA-95C7-61FE3447B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t="26458" r="25742" b="9482"/>
          <a:stretch>
            <a:fillRect/>
          </a:stretch>
        </p:blipFill>
        <p:spPr bwMode="auto">
          <a:xfrm>
            <a:off x="6349592" y="2661974"/>
            <a:ext cx="5245563" cy="261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E95D61D-7572-66AC-D00F-C37501DC7833}"/>
              </a:ext>
            </a:extLst>
          </p:cNvPr>
          <p:cNvSpPr txBox="1"/>
          <p:nvPr/>
        </p:nvSpPr>
        <p:spPr>
          <a:xfrm>
            <a:off x="6349592" y="2015643"/>
            <a:ext cx="52455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„Mam kogoś, komu ufam i z kim mogę porozmawiać o swoich emocjach, problemach</a:t>
            </a:r>
            <a:endParaRPr lang="en-GB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293" y="4582510"/>
            <a:ext cx="2832287" cy="190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4938" y="365125"/>
            <a:ext cx="8368862" cy="1325563"/>
          </a:xfrm>
        </p:spPr>
        <p:txBody>
          <a:bodyPr/>
          <a:lstStyle/>
          <a:p>
            <a:r>
              <a:rPr lang="pl-PL" b="1" dirty="0" smtClean="0"/>
              <a:t>DZIĘKUJĘ ZA UWAGĘ</a:t>
            </a:r>
            <a:r>
              <a:rPr lang="pl-PL" dirty="0" smtClean="0"/>
              <a:t/>
            </a:r>
            <a:br>
              <a:rPr lang="pl-PL" dirty="0" smtClean="0"/>
            </a:br>
            <a:endParaRPr lang="en-BZ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93076" y="1863202"/>
            <a:ext cx="3235321" cy="4313761"/>
          </a:xfrm>
          <a:prstGeom prst="rect">
            <a:avLst/>
          </a:prstGeom>
        </p:spPr>
      </p:pic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90197" cy="3776389"/>
          </a:xfrm>
        </p:spPr>
        <p:txBody>
          <a:bodyPr>
            <a:normAutofit/>
          </a:bodyPr>
          <a:lstStyle/>
          <a:p>
            <a:r>
              <a:rPr lang="pl-PL" sz="1600" b="1" i="1" dirty="0" smtClean="0"/>
              <a:t>ZAPRASZAMY NA TRENING W VR</a:t>
            </a:r>
            <a:endParaRPr lang="en-BZ" sz="1600" b="1" i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1641" y="1940760"/>
            <a:ext cx="3681413" cy="2722271"/>
          </a:xfrm>
          <a:prstGeom prst="rect">
            <a:avLst/>
          </a:prstGeom>
        </p:spPr>
      </p:pic>
      <p:sp>
        <p:nvSpPr>
          <p:cNvPr id="8" name="Shape 6"/>
          <p:cNvSpPr>
            <a:spLocks/>
          </p:cNvSpPr>
          <p:nvPr/>
        </p:nvSpPr>
        <p:spPr bwMode="auto">
          <a:xfrm>
            <a:off x="9883263" y="446669"/>
            <a:ext cx="1121068" cy="874325"/>
          </a:xfrm>
          <a:custGeom>
            <a:avLst/>
            <a:gdLst>
              <a:gd name="T0" fmla="*/ 1541538 w 1996707"/>
              <a:gd name="T1" fmla="*/ 491 h 2119728"/>
              <a:gd name="T2" fmla="*/ 1784388 w 1996707"/>
              <a:gd name="T3" fmla="*/ 95877 h 2119728"/>
              <a:gd name="T4" fmla="*/ 1963852 w 1996707"/>
              <a:gd name="T5" fmla="*/ 394416 h 2119728"/>
              <a:gd name="T6" fmla="*/ 1948180 w 1996707"/>
              <a:gd name="T7" fmla="*/ 812043 h 2119728"/>
              <a:gd name="T8" fmla="*/ 1667510 w 1996707"/>
              <a:gd name="T9" fmla="*/ 1417198 h 2119728"/>
              <a:gd name="T10" fmla="*/ 1443368 w 1996707"/>
              <a:gd name="T11" fmla="*/ 1692484 h 2119728"/>
              <a:gd name="T12" fmla="*/ 1230287 w 1996707"/>
              <a:gd name="T13" fmla="*/ 1921185 h 2119728"/>
              <a:gd name="T14" fmla="*/ 1029437 w 1996707"/>
              <a:gd name="T15" fmla="*/ 2086742 h 2119728"/>
              <a:gd name="T16" fmla="*/ 960501 w 1996707"/>
              <a:gd name="T17" fmla="*/ 2117159 h 2119728"/>
              <a:gd name="T18" fmla="*/ 936893 w 1996707"/>
              <a:gd name="T19" fmla="*/ 2119029 h 2119728"/>
              <a:gd name="T20" fmla="*/ 913829 w 1996707"/>
              <a:gd name="T21" fmla="*/ 2113260 h 2119728"/>
              <a:gd name="T22" fmla="*/ 835571 w 1996707"/>
              <a:gd name="T23" fmla="*/ 2067604 h 2119728"/>
              <a:gd name="T24" fmla="*/ 519125 w 1996707"/>
              <a:gd name="T25" fmla="*/ 1821833 h 2119728"/>
              <a:gd name="T26" fmla="*/ 260833 w 1996707"/>
              <a:gd name="T27" fmla="*/ 1561623 h 2119728"/>
              <a:gd name="T28" fmla="*/ 28562 w 1996707"/>
              <a:gd name="T29" fmla="*/ 1089221 h 2119728"/>
              <a:gd name="T30" fmla="*/ 97663 w 1996707"/>
              <a:gd name="T31" fmla="*/ 706583 h 2119728"/>
              <a:gd name="T32" fmla="*/ 408165 w 1996707"/>
              <a:gd name="T33" fmla="*/ 603801 h 2119728"/>
              <a:gd name="T34" fmla="*/ 649592 w 1996707"/>
              <a:gd name="T35" fmla="*/ 779594 h 2119728"/>
              <a:gd name="T36" fmla="*/ 733323 w 1996707"/>
              <a:gd name="T37" fmla="*/ 916653 h 2119728"/>
              <a:gd name="T38" fmla="*/ 748830 w 1996707"/>
              <a:gd name="T39" fmla="*/ 945444 h 2119728"/>
              <a:gd name="T40" fmla="*/ 783133 w 1996707"/>
              <a:gd name="T41" fmla="*/ 826077 h 2119728"/>
              <a:gd name="T42" fmla="*/ 1092391 w 1996707"/>
              <a:gd name="T43" fmla="*/ 257129 h 2119728"/>
              <a:gd name="T44" fmla="*/ 1381735 w 1996707"/>
              <a:gd name="T45" fmla="*/ 35908 h 2119728"/>
              <a:gd name="T46" fmla="*/ 1541538 w 1996707"/>
              <a:gd name="T47" fmla="*/ 491 h 2119728"/>
              <a:gd name="T48" fmla="*/ 0 w 1996707"/>
              <a:gd name="T49" fmla="*/ 0 h 2119728"/>
              <a:gd name="T50" fmla="*/ 1996707 w 1996707"/>
              <a:gd name="T51" fmla="*/ 2119728 h 21197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T48" t="T49" r="T50" b="T51"/>
            <a:pathLst>
              <a:path w="1996707" h="2119728">
                <a:moveTo>
                  <a:pt x="1541538" y="491"/>
                </a:moveTo>
                <a:cubicBezTo>
                  <a:pt x="1627182" y="1309"/>
                  <a:pt x="1707799" y="35092"/>
                  <a:pt x="1784388" y="95877"/>
                </a:cubicBezTo>
                <a:cubicBezTo>
                  <a:pt x="1881416" y="172865"/>
                  <a:pt x="1936140" y="276027"/>
                  <a:pt x="1963852" y="394416"/>
                </a:cubicBezTo>
                <a:cubicBezTo>
                  <a:pt x="1996707" y="534764"/>
                  <a:pt x="1983905" y="674693"/>
                  <a:pt x="1948180" y="812043"/>
                </a:cubicBezTo>
                <a:cubicBezTo>
                  <a:pt x="1891386" y="1030382"/>
                  <a:pt x="1799031" y="1233848"/>
                  <a:pt x="1667510" y="1417198"/>
                </a:cubicBezTo>
                <a:cubicBezTo>
                  <a:pt x="1598651" y="1513198"/>
                  <a:pt x="1520876" y="1603088"/>
                  <a:pt x="1443368" y="1692484"/>
                </a:cubicBezTo>
                <a:cubicBezTo>
                  <a:pt x="1375143" y="1771147"/>
                  <a:pt x="1302398" y="1845988"/>
                  <a:pt x="1230287" y="1921185"/>
                </a:cubicBezTo>
                <a:cubicBezTo>
                  <a:pt x="1169937" y="1984139"/>
                  <a:pt x="1102144" y="2038724"/>
                  <a:pt x="1029437" y="2086742"/>
                </a:cubicBezTo>
                <a:cubicBezTo>
                  <a:pt x="1008698" y="2100433"/>
                  <a:pt x="984504" y="2110428"/>
                  <a:pt x="960501" y="2117159"/>
                </a:cubicBezTo>
                <a:cubicBezTo>
                  <a:pt x="953364" y="2119152"/>
                  <a:pt x="945083" y="2119728"/>
                  <a:pt x="936893" y="2119029"/>
                </a:cubicBezTo>
                <a:cubicBezTo>
                  <a:pt x="928703" y="2118331"/>
                  <a:pt x="920604" y="2116359"/>
                  <a:pt x="913829" y="2113260"/>
                </a:cubicBezTo>
                <a:cubicBezTo>
                  <a:pt x="886473" y="2100725"/>
                  <a:pt x="859447" y="2085828"/>
                  <a:pt x="835571" y="2067604"/>
                </a:cubicBezTo>
                <a:cubicBezTo>
                  <a:pt x="729374" y="1986615"/>
                  <a:pt x="623570" y="1905056"/>
                  <a:pt x="519125" y="1821833"/>
                </a:cubicBezTo>
                <a:cubicBezTo>
                  <a:pt x="423037" y="1745239"/>
                  <a:pt x="335877" y="1658549"/>
                  <a:pt x="260833" y="1561623"/>
                </a:cubicBezTo>
                <a:cubicBezTo>
                  <a:pt x="151587" y="1420526"/>
                  <a:pt x="65405" y="1267173"/>
                  <a:pt x="28562" y="1089221"/>
                </a:cubicBezTo>
                <a:cubicBezTo>
                  <a:pt x="0" y="951375"/>
                  <a:pt x="17666" y="823029"/>
                  <a:pt x="97663" y="706583"/>
                </a:cubicBezTo>
                <a:cubicBezTo>
                  <a:pt x="169583" y="601896"/>
                  <a:pt x="287452" y="563720"/>
                  <a:pt x="408165" y="603801"/>
                </a:cubicBezTo>
                <a:cubicBezTo>
                  <a:pt x="506908" y="636593"/>
                  <a:pt x="588747" y="695127"/>
                  <a:pt x="649592" y="779594"/>
                </a:cubicBezTo>
                <a:cubicBezTo>
                  <a:pt x="680796" y="822914"/>
                  <a:pt x="705726" y="870756"/>
                  <a:pt x="733323" y="916653"/>
                </a:cubicBezTo>
                <a:cubicBezTo>
                  <a:pt x="738403" y="925099"/>
                  <a:pt x="742696" y="934014"/>
                  <a:pt x="748830" y="945444"/>
                </a:cubicBezTo>
                <a:cubicBezTo>
                  <a:pt x="760857" y="903509"/>
                  <a:pt x="771690" y="864697"/>
                  <a:pt x="783133" y="826077"/>
                </a:cubicBezTo>
                <a:cubicBezTo>
                  <a:pt x="845858" y="614508"/>
                  <a:pt x="947484" y="424008"/>
                  <a:pt x="1092391" y="257129"/>
                </a:cubicBezTo>
                <a:cubicBezTo>
                  <a:pt x="1173607" y="163594"/>
                  <a:pt x="1267485" y="86658"/>
                  <a:pt x="1381735" y="35908"/>
                </a:cubicBezTo>
                <a:cubicBezTo>
                  <a:pt x="1436956" y="11376"/>
                  <a:pt x="1490152" y="0"/>
                  <a:pt x="1541538" y="491"/>
                </a:cubicBezTo>
                <a:close/>
              </a:path>
            </a:pathLst>
          </a:custGeom>
          <a:solidFill>
            <a:srgbClr val="5CB6A7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miter lim="127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sp>
        <p:nvSpPr>
          <p:cNvPr id="9" name="Shape 40"/>
          <p:cNvSpPr>
            <a:spLocks/>
          </p:cNvSpPr>
          <p:nvPr/>
        </p:nvSpPr>
        <p:spPr bwMode="auto">
          <a:xfrm>
            <a:off x="9080938" y="900834"/>
            <a:ext cx="1261433" cy="1043579"/>
          </a:xfrm>
          <a:custGeom>
            <a:avLst/>
            <a:gdLst>
              <a:gd name="T0" fmla="*/ 1464969 w 1800593"/>
              <a:gd name="T1" fmla="*/ 4572 h 1960248"/>
              <a:gd name="T2" fmla="*/ 1579563 w 1800593"/>
              <a:gd name="T3" fmla="*/ 45332 h 1960248"/>
              <a:gd name="T4" fmla="*/ 1769186 w 1800593"/>
              <a:gd name="T5" fmla="*/ 296171 h 1960248"/>
              <a:gd name="T6" fmla="*/ 1793596 w 1800593"/>
              <a:gd name="T7" fmla="*/ 402507 h 1960248"/>
              <a:gd name="T8" fmla="*/ 1757032 w 1800593"/>
              <a:gd name="T9" fmla="*/ 732580 h 1960248"/>
              <a:gd name="T10" fmla="*/ 1400823 w 1800593"/>
              <a:gd name="T11" fmla="*/ 1396562 h 1960248"/>
              <a:gd name="T12" fmla="*/ 1051090 w 1800593"/>
              <a:gd name="T13" fmla="*/ 1788217 h 1960248"/>
              <a:gd name="T14" fmla="*/ 881253 w 1800593"/>
              <a:gd name="T15" fmla="*/ 1939055 h 1960248"/>
              <a:gd name="T16" fmla="*/ 863664 w 1800593"/>
              <a:gd name="T17" fmla="*/ 1950904 h 1960248"/>
              <a:gd name="T18" fmla="*/ 842184 w 1800593"/>
              <a:gd name="T19" fmla="*/ 1959480 h 1960248"/>
              <a:gd name="T20" fmla="*/ 822134 w 1800593"/>
              <a:gd name="T21" fmla="*/ 1945938 h 1960248"/>
              <a:gd name="T22" fmla="*/ 618058 w 1800593"/>
              <a:gd name="T23" fmla="*/ 1778641 h 1960248"/>
              <a:gd name="T24" fmla="*/ 250088 w 1800593"/>
              <a:gd name="T25" fmla="*/ 1440732 h 1960248"/>
              <a:gd name="T26" fmla="*/ 40564 w 1800593"/>
              <a:gd name="T27" fmla="*/ 1087876 h 1960248"/>
              <a:gd name="T28" fmla="*/ 914 w 1800593"/>
              <a:gd name="T29" fmla="*/ 895331 h 1960248"/>
              <a:gd name="T30" fmla="*/ 62433 w 1800593"/>
              <a:gd name="T31" fmla="*/ 676764 h 1960248"/>
              <a:gd name="T32" fmla="*/ 301447 w 1800593"/>
              <a:gd name="T33" fmla="*/ 596830 h 1960248"/>
              <a:gd name="T34" fmla="*/ 502717 w 1800593"/>
              <a:gd name="T35" fmla="*/ 737623 h 1960248"/>
              <a:gd name="T36" fmla="*/ 645998 w 1800593"/>
              <a:gd name="T37" fmla="*/ 962514 h 1960248"/>
              <a:gd name="T38" fmla="*/ 657708 w 1800593"/>
              <a:gd name="T39" fmla="*/ 983698 h 1960248"/>
              <a:gd name="T40" fmla="*/ 685000 w 1800593"/>
              <a:gd name="T41" fmla="*/ 979850 h 1960248"/>
              <a:gd name="T42" fmla="*/ 705929 w 1800593"/>
              <a:gd name="T43" fmla="*/ 913302 h 1960248"/>
              <a:gd name="T44" fmla="*/ 874776 w 1800593"/>
              <a:gd name="T45" fmla="*/ 485210 h 1960248"/>
              <a:gd name="T46" fmla="*/ 1144562 w 1800593"/>
              <a:gd name="T47" fmla="*/ 140240 h 1960248"/>
              <a:gd name="T48" fmla="*/ 1343774 w 1800593"/>
              <a:gd name="T49" fmla="*/ 20580 h 1960248"/>
              <a:gd name="T50" fmla="*/ 1464969 w 1800593"/>
              <a:gd name="T51" fmla="*/ 4572 h 1960248"/>
              <a:gd name="T52" fmla="*/ 0 w 1800593"/>
              <a:gd name="T53" fmla="*/ 0 h 1960248"/>
              <a:gd name="T54" fmla="*/ 1800593 w 1800593"/>
              <a:gd name="T55" fmla="*/ 1960248 h 1960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T52" t="T53" r="T54" b="T55"/>
            <a:pathLst>
              <a:path w="1800593" h="1960248">
                <a:moveTo>
                  <a:pt x="1464969" y="4572"/>
                </a:moveTo>
                <a:cubicBezTo>
                  <a:pt x="1504299" y="9144"/>
                  <a:pt x="1542529" y="23177"/>
                  <a:pt x="1579563" y="45332"/>
                </a:cubicBezTo>
                <a:cubicBezTo>
                  <a:pt x="1676121" y="103092"/>
                  <a:pt x="1736204" y="190227"/>
                  <a:pt x="1769186" y="296171"/>
                </a:cubicBezTo>
                <a:cubicBezTo>
                  <a:pt x="1781455" y="335553"/>
                  <a:pt x="1787830" y="376765"/>
                  <a:pt x="1793596" y="402507"/>
                </a:cubicBezTo>
                <a:cubicBezTo>
                  <a:pt x="1800593" y="525012"/>
                  <a:pt x="1788071" y="629990"/>
                  <a:pt x="1757032" y="732580"/>
                </a:cubicBezTo>
                <a:cubicBezTo>
                  <a:pt x="1682839" y="977741"/>
                  <a:pt x="1564754" y="1199470"/>
                  <a:pt x="1400823" y="1396562"/>
                </a:cubicBezTo>
                <a:cubicBezTo>
                  <a:pt x="1288809" y="1531207"/>
                  <a:pt x="1172705" y="1662144"/>
                  <a:pt x="1051090" y="1788217"/>
                </a:cubicBezTo>
                <a:cubicBezTo>
                  <a:pt x="998360" y="1842891"/>
                  <a:pt x="940067" y="1891252"/>
                  <a:pt x="881253" y="1939055"/>
                </a:cubicBezTo>
                <a:cubicBezTo>
                  <a:pt x="875779" y="1943500"/>
                  <a:pt x="869747" y="1947310"/>
                  <a:pt x="863664" y="1950904"/>
                </a:cubicBezTo>
                <a:cubicBezTo>
                  <a:pt x="852754" y="1957330"/>
                  <a:pt x="847350" y="1960248"/>
                  <a:pt x="842184" y="1959480"/>
                </a:cubicBezTo>
                <a:cubicBezTo>
                  <a:pt x="837019" y="1958711"/>
                  <a:pt x="832091" y="1954257"/>
                  <a:pt x="822134" y="1945938"/>
                </a:cubicBezTo>
                <a:cubicBezTo>
                  <a:pt x="754621" y="1889538"/>
                  <a:pt x="688568" y="1831092"/>
                  <a:pt x="618058" y="1778641"/>
                </a:cubicBezTo>
                <a:cubicBezTo>
                  <a:pt x="483565" y="1678578"/>
                  <a:pt x="356083" y="1570895"/>
                  <a:pt x="250088" y="1440732"/>
                </a:cubicBezTo>
                <a:cubicBezTo>
                  <a:pt x="163081" y="1333913"/>
                  <a:pt x="83845" y="1221099"/>
                  <a:pt x="40564" y="1087876"/>
                </a:cubicBezTo>
                <a:cubicBezTo>
                  <a:pt x="20231" y="1025265"/>
                  <a:pt x="1677" y="961803"/>
                  <a:pt x="914" y="895331"/>
                </a:cubicBezTo>
                <a:cubicBezTo>
                  <a:pt x="0" y="816781"/>
                  <a:pt x="18224" y="742525"/>
                  <a:pt x="62433" y="676764"/>
                </a:cubicBezTo>
                <a:cubicBezTo>
                  <a:pt x="118987" y="592626"/>
                  <a:pt x="205219" y="563874"/>
                  <a:pt x="301447" y="596830"/>
                </a:cubicBezTo>
                <a:cubicBezTo>
                  <a:pt x="381775" y="624326"/>
                  <a:pt x="449034" y="671646"/>
                  <a:pt x="502717" y="737623"/>
                </a:cubicBezTo>
                <a:cubicBezTo>
                  <a:pt x="559168" y="807015"/>
                  <a:pt x="603745" y="884041"/>
                  <a:pt x="645998" y="962514"/>
                </a:cubicBezTo>
                <a:cubicBezTo>
                  <a:pt x="649846" y="969626"/>
                  <a:pt x="652806" y="977411"/>
                  <a:pt x="657708" y="983698"/>
                </a:cubicBezTo>
                <a:cubicBezTo>
                  <a:pt x="667664" y="996398"/>
                  <a:pt x="679476" y="995026"/>
                  <a:pt x="685000" y="979850"/>
                </a:cubicBezTo>
                <a:cubicBezTo>
                  <a:pt x="692950" y="958031"/>
                  <a:pt x="699668" y="935691"/>
                  <a:pt x="705929" y="913302"/>
                </a:cubicBezTo>
                <a:cubicBezTo>
                  <a:pt x="747370" y="764736"/>
                  <a:pt x="800532" y="620795"/>
                  <a:pt x="874776" y="485210"/>
                </a:cubicBezTo>
                <a:cubicBezTo>
                  <a:pt x="945807" y="355479"/>
                  <a:pt x="1033018" y="238245"/>
                  <a:pt x="1144562" y="140240"/>
                </a:cubicBezTo>
                <a:cubicBezTo>
                  <a:pt x="1203617" y="88348"/>
                  <a:pt x="1270102" y="48495"/>
                  <a:pt x="1343774" y="20580"/>
                </a:cubicBezTo>
                <a:cubicBezTo>
                  <a:pt x="1385208" y="4889"/>
                  <a:pt x="1425639" y="0"/>
                  <a:pt x="1464969" y="4572"/>
                </a:cubicBezTo>
                <a:close/>
              </a:path>
            </a:pathLst>
          </a:custGeom>
          <a:solidFill>
            <a:srgbClr val="E73873"/>
          </a:solidFill>
          <a:ln>
            <a:noFill/>
          </a:ln>
          <a:extLst>
            <a:ext uri="{91240B29-F687-4F45-9708-019B960494DF}">
              <a14:hiddenLine xmlns:a14="http://schemas.microsoft.com/office/drawing/2010/main" w="0" cap="flat">
                <a:solidFill>
                  <a:srgbClr val="000000"/>
                </a:solidFill>
                <a:miter lim="127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pl-PL"/>
          </a:p>
        </p:txBody>
      </p:sp>
      <p:sp>
        <p:nvSpPr>
          <p:cNvPr id="11" name="pole tekstowe 10"/>
          <p:cNvSpPr txBox="1"/>
          <p:nvPr/>
        </p:nvSpPr>
        <p:spPr>
          <a:xfrm>
            <a:off x="8713171" y="314543"/>
            <a:ext cx="1996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ŻYJ ZDROWO 60+</a:t>
            </a:r>
            <a:endParaRPr lang="en-BZ" dirty="0"/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69" y="4851600"/>
            <a:ext cx="2541421" cy="1101944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237" y="5228738"/>
            <a:ext cx="2627732" cy="817264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3211" y="167482"/>
            <a:ext cx="1873168" cy="149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76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smtClean="0"/>
              <a:t>Charakterystyka badanych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442786"/>
              </p:ext>
            </p:extLst>
          </p:nvPr>
        </p:nvGraphicFramePr>
        <p:xfrm>
          <a:off x="706651" y="2887394"/>
          <a:ext cx="10515600" cy="310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="" xmlns:a16="http://schemas.microsoft.com/office/drawing/2014/main" val="2210150902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691515963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1438750232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580126875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1062210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Kobiety n=49</a:t>
                      </a:r>
                      <a:endParaRPr lang="pl-PL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	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Minimum</a:t>
                      </a:r>
                      <a:endParaRPr lang="pl-PL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Maksimum</a:t>
                      </a:r>
                      <a:endParaRPr lang="pl-PL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Odchylenie standardowe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773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Wysokość ciała [cm]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163,2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150,2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177,0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5,8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22221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Masa ciała [kg]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69,7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47,8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93360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 [kg/m</a:t>
                      </a:r>
                      <a:r>
                        <a:rPr lang="pl-PL" sz="16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26,2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90571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Obwód talii [cm]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90,7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121,5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11,4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05652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Kąt </a:t>
                      </a: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kifozy 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piersiowej [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plurimetr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Rippsteina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63,7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10,0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2843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Kąt lordozy lędźwiowej [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plurimetr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Rippsteina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66999263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312" y="1756339"/>
            <a:ext cx="10534346" cy="865707"/>
          </a:xfrm>
          <a:prstGeom prst="rect">
            <a:avLst/>
          </a:prstGeom>
          <a:solidFill>
            <a:schemeClr val="accent2"/>
          </a:solidFill>
        </p:spPr>
      </p:pic>
    </p:spTree>
    <p:extLst>
      <p:ext uri="{BB962C8B-B14F-4D97-AF65-F5344CB8AC3E}">
        <p14:creationId xmlns:p14="http://schemas.microsoft.com/office/powerpoint/2010/main" val="261227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856890" cy="1325563"/>
          </a:xfrm>
        </p:spPr>
        <p:txBody>
          <a:bodyPr/>
          <a:lstStyle/>
          <a:p>
            <a:r>
              <a:rPr lang="pl-PL" b="1" dirty="0" smtClean="0"/>
              <a:t>Charakterystyka badanych</a:t>
            </a:r>
            <a:endParaRPr lang="pl-PL" b="1" dirty="0"/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0444490"/>
              </p:ext>
            </p:extLst>
          </p:nvPr>
        </p:nvGraphicFramePr>
        <p:xfrm>
          <a:off x="1048407" y="2645432"/>
          <a:ext cx="10515600" cy="3108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="" xmlns:a16="http://schemas.microsoft.com/office/drawing/2014/main" val="2210150902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2691515963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1438750232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3580126875"/>
                    </a:ext>
                  </a:extLst>
                </a:gridCol>
                <a:gridCol w="2103120">
                  <a:extLst>
                    <a:ext uri="{9D8B030D-6E8A-4147-A177-3AD203B41FA5}">
                      <a16:colId xmlns="" xmlns:a16="http://schemas.microsoft.com/office/drawing/2014/main" val="10622106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Mężczyźni n=17</a:t>
                      </a:r>
                      <a:endParaRPr lang="pl-PL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Średnia	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Minimum</a:t>
                      </a:r>
                      <a:endParaRPr lang="pl-PL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 smtClean="0"/>
                        <a:t>Maksimum</a:t>
                      </a:r>
                      <a:endParaRPr lang="pl-PL" dirty="0"/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dirty="0" smtClean="0"/>
                        <a:t>Odchylenie standardowe</a:t>
                      </a:r>
                    </a:p>
                  </a:txBody>
                  <a:tcPr anchor="ctr">
                    <a:solidFill>
                      <a:schemeClr val="tx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97738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Wysokość ciała [cm]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172,8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156,9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181,9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6,9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2222134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Masa ciała [kg]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71,6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102,2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9,9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9336067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BMI [kg/m</a:t>
                      </a:r>
                      <a:r>
                        <a:rPr lang="pl-PL" sz="1600" b="1" i="0" u="none" strike="noStrike" baseline="300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28,6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23,2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36,4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905711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Obwód talii [cm]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103,3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89,0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125,0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9,1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2056522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Kąt </a:t>
                      </a:r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kifozy 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piersiowej [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plurimetr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Rippsteina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43,7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33,3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63,0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7,5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352843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Kąt lordozy lędźwiowej [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plurimetr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l-PL" sz="1600" b="1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Rippsteina</a:t>
                      </a:r>
                      <a:r>
                        <a:rPr lang="pl-PL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</a:t>
                      </a:r>
                      <a:endParaRPr lang="pl-PL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24,1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48,0</a:t>
                      </a: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10,2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="" xmlns:a16="http://schemas.microsoft.com/office/drawing/2014/main" val="1669992634"/>
                  </a:ext>
                </a:extLst>
              </a:tr>
            </a:tbl>
          </a:graphicData>
        </a:graphic>
      </p:graphicFrame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9052" y="321797"/>
            <a:ext cx="2390775" cy="19145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3237" y="218336"/>
            <a:ext cx="3025815" cy="201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/>
              <a:t>Ocena parametrów somatycznych - kobiety</a:t>
            </a:r>
            <a:endParaRPr lang="pl-PL" sz="4000" b="1" dirty="0"/>
          </a:p>
        </p:txBody>
      </p:sp>
      <p:graphicFrame>
        <p:nvGraphicFramePr>
          <p:cNvPr id="4" name="Wykres 3">
            <a:extLst>
              <a:ext uri="{FF2B5EF4-FFF2-40B4-BE49-F238E27FC236}">
                <a16:creationId xmlns="" xmlns:a16="http://schemas.microsoft.com/office/drawing/2014/main" id="{15998D30-E0E5-53F2-9CC9-DBB861DB9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231450"/>
              </p:ext>
            </p:extLst>
          </p:nvPr>
        </p:nvGraphicFramePr>
        <p:xfrm>
          <a:off x="0" y="1784350"/>
          <a:ext cx="6106509" cy="36074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Wykres 4">
            <a:extLst>
              <a:ext uri="{FF2B5EF4-FFF2-40B4-BE49-F238E27FC236}">
                <a16:creationId xmlns="" xmlns:a16="http://schemas.microsoft.com/office/drawing/2014/main" id="{74E6BED2-7F48-2ED1-53C2-0A3A511231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884862" y="1784350"/>
          <a:ext cx="6015038" cy="3829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316956" y="5613399"/>
            <a:ext cx="125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wg WHO, 2012 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308181" y="5613399"/>
            <a:ext cx="125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wg ESC, 2021 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362630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/>
              <a:t>Ocena parametrów somatycznych - mężczyźni</a:t>
            </a:r>
            <a:endParaRPr lang="pl-PL" sz="40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2316956" y="5613399"/>
            <a:ext cx="125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wg WHO, 2012 </a:t>
            </a:r>
            <a:endParaRPr lang="pl-PL" sz="1200" dirty="0"/>
          </a:p>
        </p:txBody>
      </p:sp>
      <p:sp>
        <p:nvSpPr>
          <p:cNvPr id="9" name="pole tekstowe 8"/>
          <p:cNvSpPr txBox="1"/>
          <p:nvPr/>
        </p:nvSpPr>
        <p:spPr>
          <a:xfrm>
            <a:off x="8308181" y="5613399"/>
            <a:ext cx="12509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smtClean="0"/>
              <a:t>wg ESC, 2021 </a:t>
            </a:r>
            <a:endParaRPr lang="pl-PL" sz="1200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="" xmlns:a16="http://schemas.microsoft.com/office/drawing/2014/main" id="{F881439E-2F0F-5391-B18B-55FFF1D28F05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60350" y="1898650"/>
          <a:ext cx="5454650" cy="3714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Wykres 7">
            <a:extLst>
              <a:ext uri="{FF2B5EF4-FFF2-40B4-BE49-F238E27FC236}">
                <a16:creationId xmlns="" xmlns:a16="http://schemas.microsoft.com/office/drawing/2014/main" id="{1241F3C9-3031-4008-86EF-020940E0082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5791200" y="1898651"/>
          <a:ext cx="5353050" cy="3714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4681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/>
              <a:t>Ocena postawy ciała – kobiety</a:t>
            </a:r>
            <a:br>
              <a:rPr lang="pl-PL" sz="4000" b="1" dirty="0" smtClean="0"/>
            </a:br>
            <a:r>
              <a:rPr lang="pl-PL" sz="2400" b="1" dirty="0" smtClean="0"/>
              <a:t>wg </a:t>
            </a:r>
            <a:r>
              <a:rPr lang="pl-PL" sz="2400" b="1" dirty="0" err="1" smtClean="0"/>
              <a:t>Medi</a:t>
            </a:r>
            <a:r>
              <a:rPr lang="pl-PL" sz="2400" b="1" dirty="0" smtClean="0"/>
              <a:t> Mouse</a:t>
            </a:r>
            <a:endParaRPr lang="pl-PL" sz="2400" b="1" dirty="0"/>
          </a:p>
        </p:txBody>
      </p:sp>
      <p:graphicFrame>
        <p:nvGraphicFramePr>
          <p:cNvPr id="7" name="Wykres 6">
            <a:extLst>
              <a:ext uri="{FF2B5EF4-FFF2-40B4-BE49-F238E27FC236}">
                <a16:creationId xmlns="" xmlns:a16="http://schemas.microsoft.com/office/drawing/2014/main" id="{71FC93F8-363D-4BB4-B7BC-2AB41EA4B86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0851" y="1690688"/>
          <a:ext cx="5695950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Wykres 9">
            <a:extLst>
              <a:ext uri="{FF2B5EF4-FFF2-40B4-BE49-F238E27FC236}">
                <a16:creationId xmlns="" xmlns:a16="http://schemas.microsoft.com/office/drawing/2014/main" id="{33421589-60DE-4B5A-90C8-E7A826A4372C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070600" y="1690688"/>
          <a:ext cx="5538788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5919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4000" b="1" dirty="0" smtClean="0"/>
              <a:t>Ocena postawy ciała – mężczyźni</a:t>
            </a:r>
            <a:br>
              <a:rPr lang="pl-PL" sz="4000" b="1" dirty="0" smtClean="0"/>
            </a:br>
            <a:r>
              <a:rPr lang="pl-PL" sz="2400" b="1" dirty="0" smtClean="0"/>
              <a:t>wg </a:t>
            </a:r>
            <a:r>
              <a:rPr lang="pl-PL" sz="2400" b="1" dirty="0" err="1" smtClean="0"/>
              <a:t>Medi</a:t>
            </a:r>
            <a:r>
              <a:rPr lang="pl-PL" sz="2400" b="1" dirty="0" smtClean="0"/>
              <a:t> Mouse</a:t>
            </a:r>
            <a:endParaRPr lang="pl-PL" sz="2400" b="1" dirty="0"/>
          </a:p>
        </p:txBody>
      </p:sp>
      <p:graphicFrame>
        <p:nvGraphicFramePr>
          <p:cNvPr id="5" name="Wykres 4">
            <a:extLst>
              <a:ext uri="{FF2B5EF4-FFF2-40B4-BE49-F238E27FC236}">
                <a16:creationId xmlns="" xmlns:a16="http://schemas.microsoft.com/office/drawing/2014/main" id="{D6AF1DBF-1F6D-4A8B-9FD5-08478A229F3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457200" y="1690688"/>
          <a:ext cx="5213350" cy="4430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Wykres 5">
            <a:extLst>
              <a:ext uri="{FF2B5EF4-FFF2-40B4-BE49-F238E27FC236}">
                <a16:creationId xmlns="" xmlns:a16="http://schemas.microsoft.com/office/drawing/2014/main" id="{BE412A5D-4AA6-4D83-AFD4-29DB76FA3748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256338" y="1690688"/>
          <a:ext cx="5395912" cy="45704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173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F5DD394169350409F0A3043661BD710" ma:contentTypeVersion="17" ma:contentTypeDescription="Utwórz nowy dokument." ma:contentTypeScope="" ma:versionID="bf95bbf17de89879127d6a7bc470a11a">
  <xsd:schema xmlns:xsd="http://www.w3.org/2001/XMLSchema" xmlns:xs="http://www.w3.org/2001/XMLSchema" xmlns:p="http://schemas.microsoft.com/office/2006/metadata/properties" xmlns:ns3="4f86e4f5-6c02-4deb-aadf-ec4c485a9e29" xmlns:ns4="1a5e4e4a-b2b1-43ef-9e32-af9b735011f9" targetNamespace="http://schemas.microsoft.com/office/2006/metadata/properties" ma:root="true" ma:fieldsID="7106d20bd03a72fca739a42bbb39afaf" ns3:_="" ns4:_="">
    <xsd:import namespace="4f86e4f5-6c02-4deb-aadf-ec4c485a9e29"/>
    <xsd:import namespace="1a5e4e4a-b2b1-43ef-9e32-af9b735011f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_activity" minOccurs="0"/>
                <xsd:element ref="ns4:MediaServiceObjectDetectorVersions" minOccurs="0"/>
                <xsd:element ref="ns4:MediaServiceSearchProperties" minOccurs="0"/>
                <xsd:element ref="ns4:MediaServiceDateTaken" minOccurs="0"/>
                <xsd:element ref="ns4:MediaServiceSystemTag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86e4f5-6c02-4deb-aadf-ec4c485a9e2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5e4e4a-b2b1-43ef-9e32-af9b73501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a5e4e4a-b2b1-43ef-9e32-af9b735011f9" xsi:nil="true"/>
  </documentManagement>
</p:properties>
</file>

<file path=customXml/itemProps1.xml><?xml version="1.0" encoding="utf-8"?>
<ds:datastoreItem xmlns:ds="http://schemas.openxmlformats.org/officeDocument/2006/customXml" ds:itemID="{135D3742-E3AB-45B2-AADE-814589CFAF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9F8DB6-7CF3-4063-9538-5AE2741D5D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86e4f5-6c02-4deb-aadf-ec4c485a9e29"/>
    <ds:schemaRef ds:uri="1a5e4e4a-b2b1-43ef-9e32-af9b735011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A267DF4-CA60-4A7A-B4C7-D0E2847CBC41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4f86e4f5-6c02-4deb-aadf-ec4c485a9e29"/>
    <ds:schemaRef ds:uri="http://purl.org/dc/terms/"/>
    <ds:schemaRef ds:uri="http://schemas.openxmlformats.org/package/2006/metadata/core-properties"/>
    <ds:schemaRef ds:uri="1a5e4e4a-b2b1-43ef-9e32-af9b735011f9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1195</TotalTime>
  <Words>1173</Words>
  <Application>Microsoft Office PowerPoint</Application>
  <PresentationFormat>Panoramiczny</PresentationFormat>
  <Paragraphs>337</Paragraphs>
  <Slides>33</Slides>
  <Notes>6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40" baseType="lpstr">
      <vt:lpstr>Aptos</vt:lpstr>
      <vt:lpstr>Arial</vt:lpstr>
      <vt:lpstr>Calibri</vt:lpstr>
      <vt:lpstr>Calibri Light</vt:lpstr>
      <vt:lpstr>Times New Roman</vt:lpstr>
      <vt:lpstr>Wingdings</vt:lpstr>
      <vt:lpstr>Motyw pakietu Office</vt:lpstr>
      <vt:lpstr>Spotkanie uczestników projektu naukowego dofinansowanego z budżetu państwa Regionalna Inicjatywa Doskonałości   „Wsparcie strategii badań promujących zdrowy styl życia i wydłużenie czasu życia w zdrowiu” RID/SP/0053/2024/01)  https://rid.awf.katowice.pl</vt:lpstr>
      <vt:lpstr>Program spotkania</vt:lpstr>
      <vt:lpstr>Realizacja badań  2024-2025</vt:lpstr>
      <vt:lpstr>Charakterystyka badanych</vt:lpstr>
      <vt:lpstr>Charakterystyka badanych</vt:lpstr>
      <vt:lpstr>Ocena parametrów somatycznych - kobiety</vt:lpstr>
      <vt:lpstr>Ocena parametrów somatycznych - mężczyźni</vt:lpstr>
      <vt:lpstr>Ocena postawy ciała – kobiety wg Medi Mouse</vt:lpstr>
      <vt:lpstr>Ocena postawy ciała – mężczyźni wg Medi Mouse</vt:lpstr>
      <vt:lpstr>Wczesna diagnostyka ryzyka osteoporozy</vt:lpstr>
      <vt:lpstr>Diagnostyka ryzyka osteoporozy i deficytu witaminy D wśród badanych</vt:lpstr>
      <vt:lpstr>Analiza skuteczności strategii przeciwstarzeniowych i efektywności interwencji opartych o ćwiczenia - Spirometria</vt:lpstr>
      <vt:lpstr>Ryzyko niewydolności oddechowej</vt:lpstr>
      <vt:lpstr>Walidacja nowych markerów biochemicznych w ocenie ryzyka rozwoju chorób osób starszych</vt:lpstr>
      <vt:lpstr>Diagnostyka insulino oporności i zaburzeń glikemicznych wśród badanych</vt:lpstr>
      <vt:lpstr>AKTYWNOŚĆ FIZYCZNA </vt:lpstr>
      <vt:lpstr>Ocena ryzyka choroby wieńcowej </vt:lpstr>
      <vt:lpstr>Walidacja nowych markerów biochemicznych w ocenie ryzyka rozwoju chorób neurodegeneracyjnych osób starszych</vt:lpstr>
      <vt:lpstr>Badanie równowagi ciała - znaczenie </vt:lpstr>
      <vt:lpstr>Badanie równowagi ciała – przebieg badania </vt:lpstr>
      <vt:lpstr>Badanie równowagi ciała – raport </vt:lpstr>
      <vt:lpstr>Styl życia beneficjentów projektu  Żyj Zdrowo 60+ Respondenci n=41 </vt:lpstr>
      <vt:lpstr>Dieta – warzywa „Ile porcji warzyw zwykle jesz każdego dnia?” </vt:lpstr>
      <vt:lpstr>Dieta – owoce „Ile porcji owoców zwykle jesz każdego dnia?” </vt:lpstr>
      <vt:lpstr>Dieta – produkty fermentowane  „Czy jesz jakiekolwiek kiszonki czy fermentowane produkty mleczne?  </vt:lpstr>
      <vt:lpstr>Dieta – produkty wysokoprzetworzone „Ile porcji wysokoprzetworzonej żywności zwykle jesz każdego dnia? </vt:lpstr>
      <vt:lpstr>Aktywność fizczna „W ciągu ostatniego tygodnia, jaki czas przeznaczyłeś(aś) na”:  </vt:lpstr>
      <vt:lpstr>Aktywność fizczna „W ciągu ostatniego tygodnia, jaki czas przeznaczyłeś(aś) na”:  </vt:lpstr>
      <vt:lpstr>Stres „Jak bardzo czułeś się zestresowany w ciągu ostatnich 2 tygodni?”</vt:lpstr>
      <vt:lpstr>Sen „Jak określisz swój sen?” </vt:lpstr>
      <vt:lpstr>Sen „Ile godzin poświęcasz na sen w nocy:”</vt:lpstr>
      <vt:lpstr>Stosunki międzyludzkie</vt:lpstr>
      <vt:lpstr>DZIĘKUJĘ ZA UWAGĘ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Justyna Michalska</dc:creator>
  <cp:lastModifiedBy>L-KNFM-AZ</cp:lastModifiedBy>
  <cp:revision>38</cp:revision>
  <dcterms:created xsi:type="dcterms:W3CDTF">2025-06-02T18:23:07Z</dcterms:created>
  <dcterms:modified xsi:type="dcterms:W3CDTF">2025-06-04T19:02:28Z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0x0101000F5DD394169350409F0A3043661BD710</vt:lpwstr>
  </property>
</Properties>
</file>