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14"/>
  </p:notesMasterIdLst>
  <p:handoutMasterIdLst>
    <p:handoutMasterId r:id="rId15"/>
  </p:handoutMasterIdLst>
  <p:sldIdLst>
    <p:sldId id="913" r:id="rId2"/>
    <p:sldId id="961" r:id="rId3"/>
    <p:sldId id="964" r:id="rId4"/>
    <p:sldId id="965" r:id="rId5"/>
    <p:sldId id="933" r:id="rId6"/>
    <p:sldId id="924" r:id="rId7"/>
    <p:sldId id="943" r:id="rId8"/>
    <p:sldId id="944" r:id="rId9"/>
    <p:sldId id="942" r:id="rId10"/>
    <p:sldId id="946" r:id="rId11"/>
    <p:sldId id="940" r:id="rId12"/>
    <p:sldId id="934" r:id="rId13"/>
  </p:sldIdLst>
  <p:sldSz cx="9144000" cy="6858000" type="screen4x3"/>
  <p:notesSz cx="6797675" cy="9926638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4" autoAdjust="0"/>
    <p:restoredTop sz="92760" autoAdjust="0"/>
  </p:normalViewPr>
  <p:slideViewPr>
    <p:cSldViewPr snapToGrid="0" showGuides="1">
      <p:cViewPr varScale="1">
        <p:scale>
          <a:sx n="71" d="100"/>
          <a:sy n="71" d="100"/>
        </p:scale>
        <p:origin x="146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972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3198" y="9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otr Bujalski" userId="0d397c9f2a27d106" providerId="LiveId" clId="{49EF1D9E-4B9A-41F5-8DB9-9B80056CB81F}"/>
    <pc:docChg chg="custSel delSld modSld">
      <pc:chgData name="Piotr Bujalski" userId="0d397c9f2a27d106" providerId="LiveId" clId="{49EF1D9E-4B9A-41F5-8DB9-9B80056CB81F}" dt="2023-05-04T18:28:24.415" v="33" actId="20577"/>
      <pc:docMkLst>
        <pc:docMk/>
      </pc:docMkLst>
      <pc:sldChg chg="modSp mod">
        <pc:chgData name="Piotr Bujalski" userId="0d397c9f2a27d106" providerId="LiveId" clId="{49EF1D9E-4B9A-41F5-8DB9-9B80056CB81F}" dt="2023-05-04T18:28:24.415" v="33" actId="20577"/>
        <pc:sldMkLst>
          <pc:docMk/>
          <pc:sldMk cId="4207646104" sldId="885"/>
        </pc:sldMkLst>
        <pc:spChg chg="mod">
          <ac:chgData name="Piotr Bujalski" userId="0d397c9f2a27d106" providerId="LiveId" clId="{49EF1D9E-4B9A-41F5-8DB9-9B80056CB81F}" dt="2023-05-04T18:28:24.415" v="33" actId="20577"/>
          <ac:spMkLst>
            <pc:docMk/>
            <pc:sldMk cId="4207646104" sldId="885"/>
            <ac:spMk id="4" creationId="{00000000-0000-0000-0000-000000000000}"/>
          </ac:spMkLst>
        </pc:spChg>
      </pc:sldChg>
      <pc:sldChg chg="del">
        <pc:chgData name="Piotr Bujalski" userId="0d397c9f2a27d106" providerId="LiveId" clId="{49EF1D9E-4B9A-41F5-8DB9-9B80056CB81F}" dt="2023-05-04T18:27:39.586" v="0" actId="2696"/>
        <pc:sldMkLst>
          <pc:docMk/>
          <pc:sldMk cId="4207646104" sldId="897"/>
        </pc:sldMkLst>
      </pc:sldChg>
      <pc:sldChg chg="del">
        <pc:chgData name="Piotr Bujalski" userId="0d397c9f2a27d106" providerId="LiveId" clId="{49EF1D9E-4B9A-41F5-8DB9-9B80056CB81F}" dt="2023-05-04T18:27:44.521" v="2" actId="47"/>
        <pc:sldMkLst>
          <pc:docMk/>
          <pc:sldMk cId="4207646104" sldId="898"/>
        </pc:sldMkLst>
      </pc:sldChg>
      <pc:sldChg chg="del">
        <pc:chgData name="Piotr Bujalski" userId="0d397c9f2a27d106" providerId="LiveId" clId="{49EF1D9E-4B9A-41F5-8DB9-9B80056CB81F}" dt="2023-05-04T18:27:45.688" v="3" actId="47"/>
        <pc:sldMkLst>
          <pc:docMk/>
          <pc:sldMk cId="4207646104" sldId="899"/>
        </pc:sldMkLst>
      </pc:sldChg>
      <pc:sldChg chg="del">
        <pc:chgData name="Piotr Bujalski" userId="0d397c9f2a27d106" providerId="LiveId" clId="{49EF1D9E-4B9A-41F5-8DB9-9B80056CB81F}" dt="2023-05-04T18:27:46.827" v="4" actId="47"/>
        <pc:sldMkLst>
          <pc:docMk/>
          <pc:sldMk cId="4207646104" sldId="900"/>
        </pc:sldMkLst>
      </pc:sldChg>
      <pc:sldChg chg="del">
        <pc:chgData name="Piotr Bujalski" userId="0d397c9f2a27d106" providerId="LiveId" clId="{49EF1D9E-4B9A-41F5-8DB9-9B80056CB81F}" dt="2023-05-04T18:27:42.692" v="1" actId="47"/>
        <pc:sldMkLst>
          <pc:docMk/>
          <pc:sldMk cId="4207646104" sldId="90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-1" y="0"/>
            <a:ext cx="3850443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dirty="0"/>
              <a:t>Szkolenie doskonalące dla </a:t>
            </a:r>
          </a:p>
          <a:p>
            <a:r>
              <a:rPr lang="pl-PL" dirty="0"/>
              <a:t>Audytorów wewnętrznych SZJ zgodnego z ISO 9001:2015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pl-PL" dirty="0"/>
              <a:t>Wydanie: 2016-02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 dirty="0"/>
              <a:t>www.ISO.ORG.pl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096A2-B35C-463B-842E-DFC07002F0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3430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12C54-FA6A-4B03-A2A0-8E044B00CB5D}" type="datetimeFigureOut">
              <a:rPr lang="pl-PL" smtClean="0"/>
              <a:pPr/>
              <a:t>14.05.2025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6E9B9-7F7F-4070-AB14-3D6CA438AAD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745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6E9B9-7F7F-4070-AB14-3D6CA438AADE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754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6E9B9-7F7F-4070-AB14-3D6CA438AADE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7844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6E9B9-7F7F-4070-AB14-3D6CA438AADE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2587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6E9B9-7F7F-4070-AB14-3D6CA438AADE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972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1941" y="2524126"/>
            <a:ext cx="6944409" cy="22627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941" y="4786905"/>
            <a:ext cx="6944409" cy="151864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11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900000"/>
            <a:ext cx="7924800" cy="32529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754096"/>
            <a:ext cx="79247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62969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319" y="900000"/>
            <a:ext cx="7892064" cy="2590082"/>
          </a:xfrm>
        </p:spPr>
        <p:txBody>
          <a:bodyPr anchor="ctr">
            <a:normAutofit/>
          </a:bodyPr>
          <a:lstStyle>
            <a:lvl1pPr algn="l">
              <a:defRPr sz="40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1319" y="3505200"/>
            <a:ext cx="789206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75" y="4152900"/>
            <a:ext cx="8640001" cy="215265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000" y="90000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9338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8639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000" b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66013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95450" y="4343400"/>
            <a:ext cx="7194549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5450" y="5181600"/>
            <a:ext cx="7194549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1319" y="900000"/>
            <a:ext cx="7892064" cy="2590082"/>
          </a:xfrm>
        </p:spPr>
        <p:txBody>
          <a:bodyPr anchor="ctr">
            <a:normAutofit/>
          </a:bodyPr>
          <a:lstStyle>
            <a:lvl1pPr algn="l">
              <a:defRPr sz="40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5" name="TextBox 13"/>
          <p:cNvSpPr txBox="1"/>
          <p:nvPr userDrawn="1"/>
        </p:nvSpPr>
        <p:spPr>
          <a:xfrm>
            <a:off x="144000" y="90000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6" name="TextBox 14"/>
          <p:cNvSpPr txBox="1"/>
          <p:nvPr userDrawn="1"/>
        </p:nvSpPr>
        <p:spPr>
          <a:xfrm>
            <a:off x="849338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0725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1" y="900000"/>
            <a:ext cx="7200900" cy="2880020"/>
          </a:xfrm>
        </p:spPr>
        <p:txBody>
          <a:bodyPr anchor="ctr">
            <a:normAutofit/>
          </a:bodyPr>
          <a:lstStyle>
            <a:lvl1pPr algn="l">
              <a:defRPr sz="4000" b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95451" y="4343400"/>
            <a:ext cx="7200899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5451" y="5181600"/>
            <a:ext cx="7200899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63729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497" y="648000"/>
            <a:ext cx="8640000" cy="1280890"/>
          </a:xfrm>
        </p:spPr>
        <p:txBody>
          <a:bodyPr anchor="ctr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497" y="2133600"/>
            <a:ext cx="8640000" cy="41719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951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948088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94808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406072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497" y="648000"/>
            <a:ext cx="8640000" cy="1280890"/>
          </a:xfrm>
        </p:spPr>
        <p:txBody>
          <a:bodyPr anchor="ctr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3497" y="2127181"/>
            <a:ext cx="4104000" cy="41783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028" y="2127180"/>
            <a:ext cx="4104000" cy="417836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75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0503" y="648000"/>
            <a:ext cx="8640000" cy="1280890"/>
          </a:xfrm>
        </p:spPr>
        <p:txBody>
          <a:bodyPr anchor="ctr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497" y="2223397"/>
            <a:ext cx="3744000" cy="576262"/>
          </a:xfrm>
        </p:spPr>
        <p:txBody>
          <a:bodyPr anchor="b">
            <a:no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3497" y="2809184"/>
            <a:ext cx="4104000" cy="3492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6028" y="2223397"/>
            <a:ext cx="3744000" cy="576262"/>
          </a:xfrm>
        </p:spPr>
        <p:txBody>
          <a:bodyPr anchor="b">
            <a:no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028" y="2809184"/>
            <a:ext cx="4104000" cy="3492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46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497" y="648000"/>
            <a:ext cx="8640000" cy="1280890"/>
          </a:xfrm>
        </p:spPr>
        <p:txBody>
          <a:bodyPr anchor="ctr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624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88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900000"/>
            <a:ext cx="4314824" cy="976312"/>
          </a:xfrm>
        </p:spPr>
        <p:txBody>
          <a:bodyPr anchor="ctr">
            <a:normAutofit/>
          </a:bodyPr>
          <a:lstStyle>
            <a:lvl1pPr algn="l">
              <a:defRPr sz="2400" b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1118" y="900000"/>
            <a:ext cx="4104000" cy="5402775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7175" y="2040339"/>
            <a:ext cx="4314824" cy="42624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775097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5238750"/>
            <a:ext cx="694808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3497" y="900000"/>
            <a:ext cx="8640000" cy="4212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815013"/>
            <a:ext cx="6948088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72769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 rot="5400000">
            <a:off x="3538807" y="-3558545"/>
            <a:ext cx="760508" cy="7842488"/>
            <a:chOff x="2554288" y="1052118"/>
            <a:chExt cx="1686341" cy="4888308"/>
          </a:xfrm>
        </p:grpSpPr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 rot="600000">
              <a:off x="3543276" y="2589861"/>
              <a:ext cx="55738" cy="1026524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5" y="1052118"/>
              <a:ext cx="1092614" cy="382260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 userDrawn="1"/>
        </p:nvGrpSpPr>
        <p:grpSpPr>
          <a:xfrm rot="5400000">
            <a:off x="4108119" y="-4099796"/>
            <a:ext cx="850633" cy="9072001"/>
            <a:chOff x="6627827" y="195717"/>
            <a:chExt cx="1538816" cy="5678035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27" y="195717"/>
              <a:ext cx="409577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14" y="3771900"/>
              <a:ext cx="350840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40" y="5053014"/>
              <a:ext cx="357189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402" y="3811589"/>
              <a:ext cx="457201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65681" y="634933"/>
              <a:ext cx="311791" cy="3353545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50" y="5640389"/>
              <a:ext cx="111124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25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 rot="21224440">
              <a:off x="7190203" y="3681383"/>
              <a:ext cx="976440" cy="194413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99" y="5664202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49" y="5081589"/>
              <a:ext cx="114301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25" y="4978402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7" y="5434013"/>
              <a:ext cx="174624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 rot="5400000">
            <a:off x="4482000" y="-4482001"/>
            <a:ext cx="180000" cy="9144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253497" y="648000"/>
            <a:ext cx="86400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53497" y="2133599"/>
            <a:ext cx="8640000" cy="385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7772400" y="6073110"/>
            <a:ext cx="1118103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253497" y="6072549"/>
            <a:ext cx="74119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Freeform 34"/>
          <p:cNvSpPr/>
          <p:nvPr userDrawn="1"/>
        </p:nvSpPr>
        <p:spPr bwMode="auto">
          <a:xfrm rot="5400000">
            <a:off x="7207311" y="-1067817"/>
            <a:ext cx="539760" cy="3106215"/>
          </a:xfrm>
          <a:custGeom>
            <a:avLst/>
            <a:gdLst/>
            <a:ahLst/>
            <a:cxnLst/>
            <a:rect l="0" t="0" r="r" b="b"/>
            <a:pathLst>
              <a:path w="294" h="568">
                <a:moveTo>
                  <a:pt x="8" y="553"/>
                </a:moveTo>
                <a:cubicBezTo>
                  <a:pt x="9" y="501"/>
                  <a:pt x="19" y="448"/>
                  <a:pt x="35" y="397"/>
                </a:cubicBezTo>
                <a:cubicBezTo>
                  <a:pt x="51" y="347"/>
                  <a:pt x="73" y="298"/>
                  <a:pt x="99" y="252"/>
                </a:cubicBezTo>
                <a:cubicBezTo>
                  <a:pt x="124" y="205"/>
                  <a:pt x="154" y="161"/>
                  <a:pt x="187" y="119"/>
                </a:cubicBezTo>
                <a:cubicBezTo>
                  <a:pt x="203" y="98"/>
                  <a:pt x="220" y="77"/>
                  <a:pt x="238" y="58"/>
                </a:cubicBezTo>
                <a:cubicBezTo>
                  <a:pt x="247" y="48"/>
                  <a:pt x="256" y="38"/>
                  <a:pt x="265" y="28"/>
                </a:cubicBezTo>
                <a:cubicBezTo>
                  <a:pt x="274" y="19"/>
                  <a:pt x="284" y="9"/>
                  <a:pt x="294" y="0"/>
                </a:cubicBezTo>
                <a:cubicBezTo>
                  <a:pt x="293" y="0"/>
                  <a:pt x="293" y="0"/>
                  <a:pt x="293" y="0"/>
                </a:cubicBezTo>
                <a:cubicBezTo>
                  <a:pt x="283" y="9"/>
                  <a:pt x="273" y="18"/>
                  <a:pt x="264" y="27"/>
                </a:cubicBezTo>
                <a:cubicBezTo>
                  <a:pt x="255" y="37"/>
                  <a:pt x="246" y="47"/>
                  <a:pt x="237" y="56"/>
                </a:cubicBezTo>
                <a:cubicBezTo>
                  <a:pt x="218" y="76"/>
                  <a:pt x="201" y="96"/>
                  <a:pt x="185" y="117"/>
                </a:cubicBezTo>
                <a:cubicBezTo>
                  <a:pt x="151" y="159"/>
                  <a:pt x="121" y="203"/>
                  <a:pt x="95" y="249"/>
                </a:cubicBezTo>
                <a:cubicBezTo>
                  <a:pt x="68" y="296"/>
                  <a:pt x="46" y="345"/>
                  <a:pt x="30" y="396"/>
                </a:cubicBezTo>
                <a:cubicBezTo>
                  <a:pt x="13" y="445"/>
                  <a:pt x="3" y="497"/>
                  <a:pt x="0" y="549"/>
                </a:cubicBezTo>
                <a:cubicBezTo>
                  <a:pt x="3" y="555"/>
                  <a:pt x="5" y="561"/>
                  <a:pt x="7" y="568"/>
                </a:cubicBezTo>
                <a:cubicBezTo>
                  <a:pt x="7" y="563"/>
                  <a:pt x="7" y="558"/>
                  <a:pt x="8" y="55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sp>
        <p:nvSpPr>
          <p:cNvPr id="63" name="Rectangle 61"/>
          <p:cNvSpPr/>
          <p:nvPr userDrawn="1"/>
        </p:nvSpPr>
        <p:spPr>
          <a:xfrm rot="5400000">
            <a:off x="4392000" y="2110200"/>
            <a:ext cx="360000" cy="9144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Prostokąt zaokrąglony 33">
            <a:hlinkClick r:id="" action="ppaction://noaction"/>
          </p:cNvPr>
          <p:cNvSpPr/>
          <p:nvPr userDrawn="1"/>
        </p:nvSpPr>
        <p:spPr>
          <a:xfrm>
            <a:off x="5952882" y="6588000"/>
            <a:ext cx="2952000" cy="18000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1100" b="1" dirty="0"/>
              <a:t>Centrum Doradczo Szkoleniowe MALON GROUP</a:t>
            </a:r>
            <a:endParaRPr lang="pl-PL" sz="1000" b="1" dirty="0"/>
          </a:p>
        </p:txBody>
      </p:sp>
    </p:spTree>
    <p:extLst>
      <p:ext uri="{BB962C8B-B14F-4D97-AF65-F5344CB8AC3E}">
        <p14:creationId xmlns:p14="http://schemas.microsoft.com/office/powerpoint/2010/main" val="34180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id.awf.katowice.pl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rid.awf.katowice.pl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anzctr.org.au/ACTRN12624001472561.asp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80086" y="1884694"/>
            <a:ext cx="8213125" cy="2373359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 smtClean="0">
                <a:latin typeface="+mn-lt"/>
              </a:rPr>
              <a:t>Spotkanie uczestników projektu naukowego</a:t>
            </a:r>
            <a:br>
              <a:rPr lang="pl-PL" sz="2400" b="1" dirty="0" smtClean="0">
                <a:latin typeface="+mn-lt"/>
              </a:rPr>
            </a:br>
            <a:r>
              <a:rPr lang="pl-PL" sz="2400" b="1" dirty="0" smtClean="0"/>
              <a:t>dofinansowanego </a:t>
            </a:r>
            <a:r>
              <a:rPr lang="pl-PL" sz="2400" b="1" dirty="0"/>
              <a:t>z budżetu państwa Regionalna Inicjatywa Doskonałości 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„</a:t>
            </a:r>
            <a:r>
              <a:rPr lang="pl-PL" sz="2800" b="1" i="1" dirty="0"/>
              <a:t>Wsparcie strategii badań promujących zdrowy styl życia i wydłużenie czasu życia w zdrowiu</a:t>
            </a:r>
            <a:r>
              <a:rPr lang="pl-PL" sz="2800" b="1" dirty="0"/>
              <a:t>” </a:t>
            </a:r>
            <a:r>
              <a:rPr lang="pl-PL" sz="2400" b="1" dirty="0"/>
              <a:t>RID/SP/0053/2024/01)  </a:t>
            </a:r>
            <a:r>
              <a:rPr lang="pl-PL" sz="2400" b="1" u="sng" dirty="0">
                <a:hlinkClick r:id="rId3"/>
              </a:rPr>
              <a:t>https://</a:t>
            </a:r>
            <a:r>
              <a:rPr lang="pl-PL" sz="2400" b="1" u="sng" dirty="0" smtClean="0">
                <a:hlinkClick r:id="rId3"/>
              </a:rPr>
              <a:t>rid.awf.katowice.pl</a:t>
            </a:r>
            <a:endParaRPr lang="pl-PL" sz="2400" b="1" dirty="0">
              <a:latin typeface="+mn-lt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286000" y="310583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l-PL" sz="3600" b="1" dirty="0"/>
          </a:p>
          <a:p>
            <a:pPr algn="ctr"/>
            <a:r>
              <a:rPr lang="pl-PL" sz="3600" b="1" dirty="0">
                <a:solidFill>
                  <a:srgbClr val="002060"/>
                </a:solidFill>
              </a:rPr>
              <a:t/>
            </a:r>
            <a:br>
              <a:rPr lang="pl-PL" sz="3600" b="1" dirty="0">
                <a:solidFill>
                  <a:srgbClr val="002060"/>
                </a:solidFill>
              </a:rPr>
            </a:br>
            <a:endParaRPr lang="pl-PL" sz="3600" dirty="0">
              <a:solidFill>
                <a:srgbClr val="002060"/>
              </a:solidFill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324746" y="294468"/>
            <a:ext cx="630781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Akademia Wychowania Fizycznego im. Jerzego Kukuczki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 Katowicach</a:t>
            </a:r>
            <a:endParaRPr kumimoji="0" lang="pl-P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6" y="4860161"/>
            <a:ext cx="2541421" cy="110194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11" y="167482"/>
            <a:ext cx="1873168" cy="149853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599" y="5002501"/>
            <a:ext cx="2627732" cy="81726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7423" y="4574319"/>
            <a:ext cx="25241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9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53497" y="1097245"/>
            <a:ext cx="3552384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 smtClean="0"/>
              <a:t>Kwalifikacja badanych: n=120 wiek 60-80 lat </a:t>
            </a:r>
          </a:p>
          <a:p>
            <a:r>
              <a:rPr lang="pl-PL" b="1" dirty="0" smtClean="0"/>
              <a:t>Zgoda na udział w badaniu, RODO</a:t>
            </a:r>
          </a:p>
          <a:p>
            <a:r>
              <a:rPr lang="pl-PL" b="1" dirty="0" smtClean="0"/>
              <a:t>Ankiety</a:t>
            </a:r>
            <a:r>
              <a:rPr lang="pl-PL" dirty="0" smtClean="0"/>
              <a:t>: </a:t>
            </a:r>
            <a:r>
              <a:rPr lang="pl-PL" b="1" dirty="0" smtClean="0"/>
              <a:t>analiza </a:t>
            </a:r>
            <a:r>
              <a:rPr lang="pl-PL" b="1" dirty="0"/>
              <a:t>żywieniowa </a:t>
            </a:r>
            <a:r>
              <a:rPr lang="pl-PL" b="1" dirty="0" smtClean="0"/>
              <a:t>badanych, aktywność fizyczna,</a:t>
            </a:r>
            <a:r>
              <a:rPr lang="pl-PL" dirty="0"/>
              <a:t> </a:t>
            </a:r>
            <a:r>
              <a:rPr lang="pl-PL" b="1" dirty="0" smtClean="0"/>
              <a:t>styl życia, ocena </a:t>
            </a:r>
            <a:r>
              <a:rPr lang="pl-PL" b="1" dirty="0"/>
              <a:t>zaburzeń </a:t>
            </a:r>
            <a:r>
              <a:rPr lang="pl-PL" b="1" dirty="0" smtClean="0"/>
              <a:t>kognitywnych, upadków, WHO-5, FAS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646135" y="1512743"/>
            <a:ext cx="3789406" cy="28007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600" dirty="0"/>
              <a:t>2</a:t>
            </a:r>
            <a:r>
              <a:rPr lang="pl-PL" sz="1600" dirty="0" smtClean="0"/>
              <a:t>.1</a:t>
            </a:r>
            <a:r>
              <a:rPr lang="pl-PL" sz="1600" dirty="0"/>
              <a:t>. </a:t>
            </a:r>
            <a:r>
              <a:rPr lang="pl-PL" sz="1600" dirty="0" smtClean="0"/>
              <a:t>Ocena składu ciała,</a:t>
            </a:r>
          </a:p>
          <a:p>
            <a:r>
              <a:rPr lang="pl-PL" sz="1600" dirty="0" smtClean="0"/>
              <a:t>Ocena ryzyka osteoporozy, </a:t>
            </a:r>
          </a:p>
          <a:p>
            <a:r>
              <a:rPr lang="pl-PL" sz="1600" dirty="0" smtClean="0"/>
              <a:t>Ocena postawy ciała</a:t>
            </a:r>
          </a:p>
          <a:p>
            <a:r>
              <a:rPr lang="pl-PL" sz="1600" dirty="0" smtClean="0"/>
              <a:t>Wczesna </a:t>
            </a:r>
            <a:r>
              <a:rPr lang="pl-PL" sz="1600" dirty="0"/>
              <a:t>diagnostyka deficytów </a:t>
            </a:r>
            <a:r>
              <a:rPr lang="pl-PL" sz="1600" dirty="0" smtClean="0"/>
              <a:t>równowagi</a:t>
            </a:r>
          </a:p>
          <a:p>
            <a:endParaRPr lang="pl-PL" sz="1600" dirty="0" smtClean="0"/>
          </a:p>
          <a:p>
            <a:r>
              <a:rPr lang="pl-PL" sz="1600" dirty="0" smtClean="0"/>
              <a:t>2.2</a:t>
            </a:r>
            <a:r>
              <a:rPr lang="pl-PL" sz="1600" dirty="0"/>
              <a:t>. </a:t>
            </a:r>
            <a:r>
              <a:rPr lang="pl-PL" sz="1600" dirty="0" smtClean="0"/>
              <a:t>Ocena stanu odżywienia, aktywności fizycznej i stylu życia, zdolności poznawczych</a:t>
            </a:r>
          </a:p>
          <a:p>
            <a:endParaRPr lang="pl-PL" sz="1600" dirty="0" smtClean="0"/>
          </a:p>
          <a:p>
            <a:r>
              <a:rPr lang="pl-PL" sz="1600" dirty="0" smtClean="0"/>
              <a:t>2.3. Wczesna diagnostyka równowagi</a:t>
            </a:r>
          </a:p>
          <a:p>
            <a:endParaRPr lang="pl-PL" sz="1600" dirty="0" smtClean="0"/>
          </a:p>
        </p:txBody>
      </p:sp>
      <p:sp>
        <p:nvSpPr>
          <p:cNvPr id="7" name="pole tekstowe 6"/>
          <p:cNvSpPr txBox="1"/>
          <p:nvPr/>
        </p:nvSpPr>
        <p:spPr>
          <a:xfrm>
            <a:off x="411894" y="3601819"/>
            <a:ext cx="3295135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pl-PL" sz="1200" b="1" dirty="0" smtClean="0"/>
          </a:p>
          <a:p>
            <a:r>
              <a:rPr lang="pl-PL" b="1" dirty="0" smtClean="0"/>
              <a:t>Badania postawy ciała</a:t>
            </a:r>
          </a:p>
          <a:p>
            <a:pPr lvl="0"/>
            <a:r>
              <a:rPr lang="pl-PL" b="1" dirty="0" err="1" smtClean="0"/>
              <a:t>Posturografia</a:t>
            </a:r>
            <a:r>
              <a:rPr lang="pl-PL" b="1" dirty="0" smtClean="0"/>
              <a:t> </a:t>
            </a:r>
          </a:p>
          <a:p>
            <a:pPr lvl="0"/>
            <a:r>
              <a:rPr lang="pl-PL" b="1" dirty="0"/>
              <a:t>Ocena aktywności fizycznej (</a:t>
            </a:r>
            <a:r>
              <a:rPr lang="pl-PL" b="1" dirty="0" err="1"/>
              <a:t>ActiGraph</a:t>
            </a:r>
            <a:r>
              <a:rPr lang="pl-PL" b="1" dirty="0"/>
              <a:t> GT1M M), </a:t>
            </a:r>
            <a:r>
              <a:rPr lang="pl-PL" b="1" dirty="0" smtClean="0"/>
              <a:t>n=120 (60 kobiet i 60 mężczyzn)</a:t>
            </a:r>
          </a:p>
          <a:p>
            <a:pPr lvl="0"/>
            <a:r>
              <a:rPr lang="pl-PL" b="1" dirty="0" smtClean="0"/>
              <a:t>wiek 60-80 lat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73884" y="5724776"/>
            <a:ext cx="331161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/>
              <a:t>Kwalifikacja do interwencji</a:t>
            </a:r>
            <a:endParaRPr lang="pl-PL" sz="1600" b="1" dirty="0"/>
          </a:p>
        </p:txBody>
      </p:sp>
      <p:sp>
        <p:nvSpPr>
          <p:cNvPr id="11" name="Tytuł 10"/>
          <p:cNvSpPr>
            <a:spLocks noGrp="1"/>
          </p:cNvSpPr>
          <p:nvPr>
            <p:ph type="title"/>
          </p:nvPr>
        </p:nvSpPr>
        <p:spPr>
          <a:xfrm>
            <a:off x="253497" y="247136"/>
            <a:ext cx="8640000" cy="593124"/>
          </a:xfrm>
        </p:spPr>
        <p:txBody>
          <a:bodyPr>
            <a:normAutofit/>
          </a:bodyPr>
          <a:lstStyle/>
          <a:p>
            <a:r>
              <a:rPr lang="pl-PL" sz="2000" b="1" dirty="0"/>
              <a:t>Temat badawczy </a:t>
            </a:r>
            <a:r>
              <a:rPr lang="pl-PL" sz="2000" b="1" dirty="0" smtClean="0"/>
              <a:t>– 60+ Żyj zdrowo</a:t>
            </a:r>
            <a:endParaRPr lang="pl-PL" sz="2000" b="1" dirty="0"/>
          </a:p>
        </p:txBody>
      </p:sp>
      <p:sp>
        <p:nvSpPr>
          <p:cNvPr id="18" name="Nawias klamrowy zamykający 17"/>
          <p:cNvSpPr/>
          <p:nvPr/>
        </p:nvSpPr>
        <p:spPr>
          <a:xfrm>
            <a:off x="4003587" y="3739178"/>
            <a:ext cx="131805" cy="1950051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0" name="Łącznik prosty ze strzałką 19"/>
          <p:cNvCxnSpPr/>
          <p:nvPr/>
        </p:nvCxnSpPr>
        <p:spPr>
          <a:xfrm>
            <a:off x="3954161" y="1382531"/>
            <a:ext cx="494269" cy="90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>
            <a:off x="3888257" y="2763905"/>
            <a:ext cx="494269" cy="90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>
            <a:off x="4102438" y="4558113"/>
            <a:ext cx="494269" cy="90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az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13" y="5692346"/>
            <a:ext cx="1966553" cy="8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4596711" y="1097244"/>
            <a:ext cx="3789406" cy="40318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600" dirty="0"/>
              <a:t>2</a:t>
            </a:r>
            <a:r>
              <a:rPr lang="pl-PL" sz="1600" dirty="0" smtClean="0"/>
              <a:t>.1</a:t>
            </a:r>
            <a:r>
              <a:rPr lang="pl-PL" sz="1600" dirty="0"/>
              <a:t>. Wczesna diagnostyka deficytów równowagi ciała w kontekście starzenia się i rozwoju chorób neurodegeneracyjnych. </a:t>
            </a:r>
            <a:endParaRPr lang="pl-PL" sz="1600" dirty="0" smtClean="0"/>
          </a:p>
          <a:p>
            <a:endParaRPr lang="pl-PL" sz="1600" dirty="0" smtClean="0"/>
          </a:p>
          <a:p>
            <a:r>
              <a:rPr lang="pl-PL" sz="1600" dirty="0"/>
              <a:t>2</a:t>
            </a:r>
            <a:r>
              <a:rPr lang="pl-PL" sz="1600" dirty="0" smtClean="0"/>
              <a:t>.2</a:t>
            </a:r>
            <a:r>
              <a:rPr lang="pl-PL" sz="1600" dirty="0"/>
              <a:t>. Ocena efektywności indywidualnie dobranych interwencji mających na celu przeciwdziałanie skutkom zaburzeń równowagi ciała</a:t>
            </a:r>
            <a:r>
              <a:rPr lang="pl-PL" sz="1600" dirty="0" smtClean="0"/>
              <a:t>.</a:t>
            </a:r>
          </a:p>
          <a:p>
            <a:endParaRPr lang="pl-PL" sz="1600" dirty="0" smtClean="0"/>
          </a:p>
          <a:p>
            <a:r>
              <a:rPr lang="pl-PL" sz="1600" dirty="0"/>
              <a:t>2</a:t>
            </a:r>
            <a:r>
              <a:rPr lang="pl-PL" sz="1600" dirty="0" smtClean="0"/>
              <a:t>.3</a:t>
            </a:r>
            <a:r>
              <a:rPr lang="pl-PL" sz="1600" dirty="0"/>
              <a:t>. Walidacja nowych markerów biochemicznych w ocenie ryzyka rozwoju chorób neurodegeneracyjnych</a:t>
            </a:r>
            <a:r>
              <a:rPr lang="pl-PL" sz="1600" dirty="0" smtClean="0"/>
              <a:t>.</a:t>
            </a:r>
          </a:p>
          <a:p>
            <a:endParaRPr lang="pl-PL" sz="1600" dirty="0" smtClean="0"/>
          </a:p>
          <a:p>
            <a:r>
              <a:rPr lang="pl-PL" sz="1600" dirty="0"/>
              <a:t>2</a:t>
            </a:r>
            <a:r>
              <a:rPr lang="pl-PL" sz="1600" dirty="0" smtClean="0"/>
              <a:t>.4</a:t>
            </a:r>
            <a:r>
              <a:rPr lang="pl-PL" sz="1600" dirty="0"/>
              <a:t>. Analiza skuteczności strategii przeciwstarzeniowych i efektywności interwencji opartych o </a:t>
            </a:r>
            <a:r>
              <a:rPr lang="pl-PL" sz="1600" dirty="0" smtClean="0"/>
              <a:t>ćwiczenia.</a:t>
            </a:r>
            <a:endParaRPr lang="pl-PL" sz="1600" b="1" i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79362" y="1209588"/>
            <a:ext cx="331161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/>
              <a:t>Kwalifikacja do interwencji</a:t>
            </a:r>
            <a:endParaRPr lang="pl-PL" sz="1600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09336" y="2673677"/>
            <a:ext cx="1655804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/>
              <a:t>Grupa kontrolna </a:t>
            </a:r>
          </a:p>
          <a:p>
            <a:pPr algn="ctr"/>
            <a:r>
              <a:rPr lang="pl-PL" sz="1600" b="1" dirty="0" smtClean="0"/>
              <a:t>12 </a:t>
            </a:r>
            <a:r>
              <a:rPr lang="pl-PL" sz="1600" b="1" dirty="0" err="1" smtClean="0"/>
              <a:t>msc</a:t>
            </a:r>
            <a:r>
              <a:rPr lang="pl-PL" sz="1600" b="1" dirty="0" smtClean="0"/>
              <a:t> </a:t>
            </a:r>
            <a:endParaRPr lang="pl-PL" sz="1600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026500" y="2635337"/>
            <a:ext cx="1688758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smtClean="0"/>
              <a:t> </a:t>
            </a:r>
            <a:r>
              <a:rPr lang="pl-PL" sz="1600" b="1" dirty="0" smtClean="0"/>
              <a:t>GR VR Trening VR</a:t>
            </a:r>
          </a:p>
          <a:p>
            <a:pPr algn="ctr"/>
            <a:r>
              <a:rPr lang="pl-PL" sz="1600" b="1" dirty="0" smtClean="0"/>
              <a:t>n=10/12</a:t>
            </a:r>
          </a:p>
          <a:p>
            <a:pPr algn="ctr"/>
            <a:r>
              <a:rPr lang="pl-PL" sz="1600" b="1" dirty="0" smtClean="0"/>
              <a:t>8 sesji/20 min</a:t>
            </a:r>
            <a:r>
              <a:rPr lang="pl-PL" sz="1200" b="1" dirty="0" smtClean="0"/>
              <a:t>.</a:t>
            </a:r>
            <a:endParaRPr lang="pl-PL" sz="1200" b="1" dirty="0"/>
          </a:p>
        </p:txBody>
      </p:sp>
      <p:sp>
        <p:nvSpPr>
          <p:cNvPr id="11" name="Tytuł 10"/>
          <p:cNvSpPr>
            <a:spLocks noGrp="1"/>
          </p:cNvSpPr>
          <p:nvPr>
            <p:ph type="title"/>
          </p:nvPr>
        </p:nvSpPr>
        <p:spPr>
          <a:xfrm>
            <a:off x="253497" y="247136"/>
            <a:ext cx="8640000" cy="593124"/>
          </a:xfrm>
        </p:spPr>
        <p:txBody>
          <a:bodyPr>
            <a:normAutofit/>
          </a:bodyPr>
          <a:lstStyle/>
          <a:p>
            <a:r>
              <a:rPr lang="pl-PL" sz="2000" b="1" dirty="0"/>
              <a:t>Temat badawczy </a:t>
            </a:r>
            <a:r>
              <a:rPr lang="pl-PL" sz="2000" b="1" dirty="0" smtClean="0"/>
              <a:t>2 – 60+ Żyj zdrowo</a:t>
            </a:r>
            <a:endParaRPr lang="pl-PL" sz="2000" b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154650" y="3888536"/>
            <a:ext cx="3493780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Nadzór nad realizacją treningu</a:t>
            </a:r>
            <a:endParaRPr lang="pl-PL" sz="1600" b="1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96051" y="4402930"/>
            <a:ext cx="1805022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GK - antropometria, DXA, pobór krwi oraz MRI </a:t>
            </a:r>
            <a:r>
              <a:rPr lang="pl-PL" sz="1600" b="1" dirty="0"/>
              <a:t>po upływie 12 </a:t>
            </a:r>
            <a:r>
              <a:rPr lang="pl-PL" sz="1600" b="1" dirty="0" smtClean="0"/>
              <a:t>miesięcy. </a:t>
            </a:r>
            <a:endParaRPr lang="pl-PL" sz="1600" b="1" dirty="0"/>
          </a:p>
          <a:p>
            <a:r>
              <a:rPr lang="pl-PL" sz="1600" b="1" dirty="0"/>
              <a:t>Ponowna analiza żywieniowa badanych </a:t>
            </a:r>
            <a:r>
              <a:rPr lang="pl-PL" sz="1600" b="1" dirty="0" smtClean="0"/>
              <a:t>i ankiety.</a:t>
            </a:r>
          </a:p>
        </p:txBody>
      </p:sp>
      <p:sp>
        <p:nvSpPr>
          <p:cNvPr id="18" name="Nawias klamrowy zamykający 17"/>
          <p:cNvSpPr/>
          <p:nvPr/>
        </p:nvSpPr>
        <p:spPr>
          <a:xfrm>
            <a:off x="3970638" y="3460337"/>
            <a:ext cx="131805" cy="1950051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0" name="Łącznik prosty ze strzałką 19"/>
          <p:cNvCxnSpPr/>
          <p:nvPr/>
        </p:nvCxnSpPr>
        <p:spPr>
          <a:xfrm>
            <a:off x="3797645" y="1493407"/>
            <a:ext cx="494269" cy="90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>
            <a:off x="3805881" y="2879235"/>
            <a:ext cx="494269" cy="90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>
            <a:off x="4036540" y="4426308"/>
            <a:ext cx="494269" cy="90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/>
          <p:cNvSpPr txBox="1"/>
          <p:nvPr/>
        </p:nvSpPr>
        <p:spPr>
          <a:xfrm>
            <a:off x="179362" y="1784299"/>
            <a:ext cx="3311610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Badanie biochemiczne </a:t>
            </a:r>
            <a:endParaRPr lang="pl-PL" sz="1600" b="1" dirty="0"/>
          </a:p>
        </p:txBody>
      </p:sp>
      <p:sp>
        <p:nvSpPr>
          <p:cNvPr id="4" name="Prostokąt 3"/>
          <p:cNvSpPr/>
          <p:nvPr/>
        </p:nvSpPr>
        <p:spPr>
          <a:xfrm>
            <a:off x="1962188" y="4626341"/>
            <a:ext cx="1817381" cy="10772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l-PL" sz="1600" b="1" dirty="0" smtClean="0"/>
              <a:t>GK VR </a:t>
            </a:r>
            <a:r>
              <a:rPr lang="pl-PL" sz="1600" b="1" dirty="0"/>
              <a:t>- antropometria, </a:t>
            </a:r>
            <a:r>
              <a:rPr lang="pl-PL" sz="1600" b="1" dirty="0" err="1" smtClean="0"/>
              <a:t>posturografia</a:t>
            </a:r>
            <a:r>
              <a:rPr lang="pl-PL" sz="1600" b="1" dirty="0" smtClean="0"/>
              <a:t>, ankiety.</a:t>
            </a:r>
            <a:endParaRPr lang="pl-PL" sz="1600" b="1" dirty="0"/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13" y="5692346"/>
            <a:ext cx="1966553" cy="8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5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Podział na grupy badanych</a:t>
            </a:r>
            <a:endParaRPr lang="pl-PL" b="1" dirty="0"/>
          </a:p>
        </p:txBody>
      </p:sp>
      <p:pic>
        <p:nvPicPr>
          <p:cNvPr id="1028" name="Picture 4" descr="Business Idea Funding Archives - Page 4 of 7 - ALCOR F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007" y="191848"/>
            <a:ext cx="2487168" cy="154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15681" y="1979945"/>
            <a:ext cx="2274302" cy="113064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BZ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209365" y="2013309"/>
            <a:ext cx="2529017" cy="109728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BZ" dirty="0"/>
          </a:p>
        </p:txBody>
      </p:sp>
      <p:sp>
        <p:nvSpPr>
          <p:cNvPr id="9" name="pole tekstowe 8"/>
          <p:cNvSpPr txBox="1"/>
          <p:nvPr/>
        </p:nvSpPr>
        <p:spPr>
          <a:xfrm>
            <a:off x="6092792" y="2013309"/>
            <a:ext cx="2529017" cy="10972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BZ" dirty="0"/>
          </a:p>
        </p:txBody>
      </p:sp>
      <p:sp>
        <p:nvSpPr>
          <p:cNvPr id="4" name="pole tekstowe 3"/>
          <p:cNvSpPr txBox="1"/>
          <p:nvPr/>
        </p:nvSpPr>
        <p:spPr>
          <a:xfrm>
            <a:off x="930876" y="2685535"/>
            <a:ext cx="1589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GRUPA A</a:t>
            </a:r>
            <a:endParaRPr lang="en-BZ" sz="2000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778546" y="2654471"/>
            <a:ext cx="1589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GRUPA B</a:t>
            </a:r>
            <a:endParaRPr lang="en-BZ" sz="2000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6576640" y="2685535"/>
            <a:ext cx="158990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GRUPA C</a:t>
            </a:r>
            <a:endParaRPr lang="en-BZ" sz="20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77795" y="3739978"/>
            <a:ext cx="2273643" cy="203132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POSTAWY CIAŁA</a:t>
            </a:r>
          </a:p>
          <a:p>
            <a:pPr algn="ctr"/>
            <a:r>
              <a:rPr lang="pl-PL" b="1" dirty="0" smtClean="0"/>
              <a:t>SKŁAD CIAŁA</a:t>
            </a:r>
          </a:p>
          <a:p>
            <a:pPr algn="ctr"/>
            <a:endParaRPr lang="pl-PL" b="1" dirty="0" smtClean="0"/>
          </a:p>
          <a:p>
            <a:pPr algn="ctr"/>
            <a:r>
              <a:rPr lang="pl-PL" b="1" dirty="0" smtClean="0"/>
              <a:t>Pracownia postawy i budowy ciała –budynek hali sportowej</a:t>
            </a:r>
            <a:endParaRPr lang="pl-PL" b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3286897" y="3739978"/>
            <a:ext cx="2451485" cy="203132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RÓWNOWAGA</a:t>
            </a:r>
          </a:p>
          <a:p>
            <a:pPr algn="ctr"/>
            <a:r>
              <a:rPr lang="pl-PL" b="1" dirty="0" smtClean="0"/>
              <a:t>TRENING</a:t>
            </a:r>
          </a:p>
          <a:p>
            <a:pPr algn="ctr"/>
            <a:endParaRPr lang="pl-PL" b="1" dirty="0"/>
          </a:p>
          <a:p>
            <a:pPr algn="ctr"/>
            <a:r>
              <a:rPr lang="pl-PL" b="1" dirty="0" smtClean="0"/>
              <a:t>Laboratorium </a:t>
            </a:r>
            <a:r>
              <a:rPr lang="pl-PL" b="1" dirty="0" err="1" smtClean="0"/>
              <a:t>Antropomotoryki</a:t>
            </a:r>
            <a:r>
              <a:rPr lang="pl-PL" b="1" dirty="0" smtClean="0"/>
              <a:t> – budynek główny </a:t>
            </a:r>
          </a:p>
          <a:p>
            <a:endParaRPr lang="en-BZ" b="1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6252519" y="3814119"/>
            <a:ext cx="2362656" cy="20313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SPIROMETRIA </a:t>
            </a:r>
          </a:p>
          <a:p>
            <a:pPr algn="ctr"/>
            <a:r>
              <a:rPr lang="pl-PL" b="1" dirty="0" smtClean="0"/>
              <a:t>AKTYWNOŚC FIZYCZNA </a:t>
            </a:r>
          </a:p>
          <a:p>
            <a:pPr algn="ctr"/>
            <a:endParaRPr lang="pl-PL" b="1" dirty="0"/>
          </a:p>
          <a:p>
            <a:pPr algn="ctr"/>
            <a:r>
              <a:rPr lang="pl-PL" b="1" dirty="0" smtClean="0"/>
              <a:t>Pracownia fizjologii </a:t>
            </a:r>
          </a:p>
          <a:p>
            <a:pPr algn="ctr"/>
            <a:r>
              <a:rPr lang="pl-PL" b="1" dirty="0" smtClean="0"/>
              <a:t>- budynek hali sportowej</a:t>
            </a:r>
            <a:endParaRPr lang="en-BZ" b="1" dirty="0"/>
          </a:p>
        </p:txBody>
      </p:sp>
      <p:sp>
        <p:nvSpPr>
          <p:cNvPr id="16" name="Strzałka w dół 15"/>
          <p:cNvSpPr/>
          <p:nvPr/>
        </p:nvSpPr>
        <p:spPr>
          <a:xfrm>
            <a:off x="1499286" y="3270422"/>
            <a:ext cx="115330" cy="3624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18" name="Strzałka w dół 17"/>
          <p:cNvSpPr/>
          <p:nvPr/>
        </p:nvSpPr>
        <p:spPr>
          <a:xfrm>
            <a:off x="4458167" y="3244051"/>
            <a:ext cx="115330" cy="3624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19" name="Strzałka w dół 18"/>
          <p:cNvSpPr/>
          <p:nvPr/>
        </p:nvSpPr>
        <p:spPr>
          <a:xfrm>
            <a:off x="7318517" y="3289360"/>
            <a:ext cx="115330" cy="3624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7286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084730" y="1654459"/>
            <a:ext cx="685799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UCZESTNIK BADANIA „Żyj zdrowo” </a:t>
            </a:r>
            <a:r>
              <a:rPr lang="pl-PL" b="1" dirty="0"/>
              <a:t>GRUPA BADANYCH  A</a:t>
            </a:r>
          </a:p>
          <a:p>
            <a:endParaRPr lang="pl-PL" b="1" dirty="0" smtClean="0"/>
          </a:p>
          <a:p>
            <a:endParaRPr lang="pl-PL" b="1" dirty="0"/>
          </a:p>
          <a:p>
            <a:r>
              <a:rPr lang="pl-PL" b="1" dirty="0" smtClean="0"/>
              <a:t>…………………………………………………………………………………………………………..</a:t>
            </a:r>
          </a:p>
          <a:p>
            <a:endParaRPr lang="pl-PL" b="1" dirty="0" smtClean="0"/>
          </a:p>
          <a:p>
            <a:r>
              <a:rPr lang="pl-PL" b="1" dirty="0" smtClean="0"/>
              <a:t>PROJEKT: „Stworzenie </a:t>
            </a:r>
            <a:r>
              <a:rPr lang="pl-PL" b="1" dirty="0"/>
              <a:t>strategii poprawy jakości życia osób starszych poprzez weryfikację </a:t>
            </a:r>
            <a:r>
              <a:rPr lang="pl-PL" b="1" dirty="0" smtClean="0"/>
              <a:t>spersonalizowanych programów wspierających </a:t>
            </a:r>
            <a:r>
              <a:rPr lang="pl-PL" b="1" dirty="0"/>
              <a:t>zdrowe </a:t>
            </a:r>
            <a:r>
              <a:rPr lang="pl-PL" b="1" dirty="0" smtClean="0"/>
              <a:t>starzenie”.</a:t>
            </a:r>
          </a:p>
          <a:p>
            <a:endParaRPr lang="pl-PL" b="1" dirty="0"/>
          </a:p>
          <a:p>
            <a:r>
              <a:rPr lang="pl-PL" b="1" dirty="0" smtClean="0"/>
              <a:t>DATY BADANIA:</a:t>
            </a:r>
          </a:p>
          <a:p>
            <a:r>
              <a:rPr lang="pl-PL" b="1" dirty="0" smtClean="0"/>
              <a:t>12. 02.2025 r. </a:t>
            </a:r>
            <a:r>
              <a:rPr lang="pl-PL" dirty="0"/>
              <a:t>POSTAWA </a:t>
            </a:r>
            <a:r>
              <a:rPr lang="pl-PL" dirty="0" smtClean="0"/>
              <a:t>CIAŁA, SKŁAD CIAŁA </a:t>
            </a:r>
            <a:endParaRPr lang="pl-PL" b="1" dirty="0" smtClean="0"/>
          </a:p>
          <a:p>
            <a:r>
              <a:rPr lang="pl-PL" b="1" dirty="0" smtClean="0"/>
              <a:t>19. 02.2025 r. </a:t>
            </a:r>
            <a:r>
              <a:rPr lang="pl-PL" dirty="0" smtClean="0"/>
              <a:t>SPIROMETRIA, AKTYWNOŚĆ FIZYCZNA</a:t>
            </a:r>
            <a:endParaRPr lang="pl-PL" b="1" dirty="0" smtClean="0"/>
          </a:p>
          <a:p>
            <a:r>
              <a:rPr lang="pl-PL" b="1" dirty="0" smtClean="0"/>
              <a:t>26. 02.2025 r. </a:t>
            </a:r>
            <a:r>
              <a:rPr lang="pl-PL" dirty="0" smtClean="0"/>
              <a:t>RÓWNOWAGA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11" y="167482"/>
            <a:ext cx="1531118" cy="122489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864659" y="318264"/>
            <a:ext cx="5746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Akademia Wychowania Fizycznego im. Jerzego Kukuczki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w Katowicach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82" y="779929"/>
            <a:ext cx="2274777" cy="98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41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084730" y="1654459"/>
            <a:ext cx="685799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UCZESTNIK BADANIA „Żyj zdrowo” </a:t>
            </a:r>
            <a:r>
              <a:rPr lang="pl-PL" b="1" dirty="0"/>
              <a:t>GRUPA BADANYCH  B</a:t>
            </a:r>
          </a:p>
          <a:p>
            <a:endParaRPr lang="pl-PL" b="1" dirty="0" smtClean="0"/>
          </a:p>
          <a:p>
            <a:endParaRPr lang="pl-PL" b="1" dirty="0"/>
          </a:p>
          <a:p>
            <a:r>
              <a:rPr lang="pl-PL" b="1" dirty="0" smtClean="0"/>
              <a:t>…………………………………………………………………………………………………………..</a:t>
            </a:r>
          </a:p>
          <a:p>
            <a:endParaRPr lang="pl-PL" b="1" dirty="0" smtClean="0"/>
          </a:p>
          <a:p>
            <a:r>
              <a:rPr lang="pl-PL" b="1" dirty="0" smtClean="0"/>
              <a:t>PROJEKT: „Stworzenie </a:t>
            </a:r>
            <a:r>
              <a:rPr lang="pl-PL" b="1" dirty="0"/>
              <a:t>strategii poprawy jakości życia osób starszych poprzez weryfikację </a:t>
            </a:r>
            <a:r>
              <a:rPr lang="pl-PL" b="1" dirty="0" smtClean="0"/>
              <a:t>wspierających </a:t>
            </a:r>
            <a:r>
              <a:rPr lang="pl-PL" b="1" dirty="0"/>
              <a:t>zdrowe </a:t>
            </a:r>
            <a:r>
              <a:rPr lang="pl-PL" b="1" dirty="0" smtClean="0"/>
              <a:t>starzenie”.</a:t>
            </a:r>
          </a:p>
          <a:p>
            <a:endParaRPr lang="pl-PL" b="1" dirty="0"/>
          </a:p>
          <a:p>
            <a:r>
              <a:rPr lang="pl-PL" b="1" dirty="0" smtClean="0"/>
              <a:t>DATY BADANIA:</a:t>
            </a:r>
          </a:p>
          <a:p>
            <a:r>
              <a:rPr lang="pl-PL" b="1" dirty="0" smtClean="0"/>
              <a:t>12. 02.2025 r. </a:t>
            </a:r>
            <a:r>
              <a:rPr lang="pl-PL" dirty="0"/>
              <a:t>RÓWNOWAGA</a:t>
            </a:r>
          </a:p>
          <a:p>
            <a:r>
              <a:rPr lang="pl-PL" b="1" dirty="0" smtClean="0"/>
              <a:t>19. 02.2025 r. </a:t>
            </a: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  <a:t>POSTAWA CIAŁA, SKŁAD CIAŁA </a:t>
            </a:r>
            <a:endParaRPr lang="pl-PL" b="1" dirty="0" smtClean="0"/>
          </a:p>
          <a:p>
            <a:r>
              <a:rPr lang="pl-PL" b="1" dirty="0" smtClean="0"/>
              <a:t>26. 02.2025 r. </a:t>
            </a:r>
            <a:r>
              <a:rPr lang="pl-PL" dirty="0"/>
              <a:t>SPIROMETRIA, AKTYWNOŚĆ FIZYCZNA</a:t>
            </a:r>
            <a:endParaRPr lang="pl-PL" b="1" dirty="0"/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11" y="167482"/>
            <a:ext cx="1531118" cy="122489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864659" y="318264"/>
            <a:ext cx="5746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Akademia Wychowania Fizycznego im. Jerzego Kukuczki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w Katowicach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82" y="779929"/>
            <a:ext cx="2274777" cy="98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68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084730" y="1654459"/>
            <a:ext cx="685799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UCZESTNIK BADANIA „Żyj zdrowo” </a:t>
            </a:r>
            <a:r>
              <a:rPr lang="pl-PL" b="1" dirty="0"/>
              <a:t>GRUPA BADANYCH  C</a:t>
            </a:r>
          </a:p>
          <a:p>
            <a:endParaRPr lang="pl-PL" b="1" dirty="0" smtClean="0"/>
          </a:p>
          <a:p>
            <a:endParaRPr lang="pl-PL" b="1" dirty="0"/>
          </a:p>
          <a:p>
            <a:r>
              <a:rPr lang="pl-PL" b="1" dirty="0" smtClean="0"/>
              <a:t>…………………………………………………………………………………………………………..</a:t>
            </a:r>
          </a:p>
          <a:p>
            <a:endParaRPr lang="pl-PL" b="1" dirty="0" smtClean="0"/>
          </a:p>
          <a:p>
            <a:r>
              <a:rPr lang="pl-PL" b="1" dirty="0" smtClean="0"/>
              <a:t>PROJEKT: „Stworzenie </a:t>
            </a:r>
            <a:r>
              <a:rPr lang="pl-PL" b="1" dirty="0"/>
              <a:t>strategii poprawy jakości życia osób starszych poprzez weryfikację spersonalizowanych programów wspierających zdrowe </a:t>
            </a:r>
            <a:r>
              <a:rPr lang="pl-PL" b="1" dirty="0" smtClean="0"/>
              <a:t>starzenie”.</a:t>
            </a:r>
          </a:p>
          <a:p>
            <a:endParaRPr lang="pl-PL" b="1" dirty="0"/>
          </a:p>
          <a:p>
            <a:r>
              <a:rPr lang="pl-PL" b="1" dirty="0" smtClean="0"/>
              <a:t>DATY BADANIA:</a:t>
            </a:r>
          </a:p>
          <a:p>
            <a:r>
              <a:rPr lang="pl-PL" b="1" dirty="0" smtClean="0"/>
              <a:t>12. 02.2025 r.</a:t>
            </a:r>
            <a:r>
              <a:rPr lang="pl-PL" dirty="0"/>
              <a:t> SPIROMETRIA, AKTYWNOŚĆ FIZYCZNA</a:t>
            </a:r>
            <a:r>
              <a:rPr lang="pl-PL" b="1" dirty="0" smtClean="0"/>
              <a:t> </a:t>
            </a:r>
          </a:p>
          <a:p>
            <a:r>
              <a:rPr lang="pl-PL" b="1" dirty="0" smtClean="0"/>
              <a:t>19. 02.2025 r. </a:t>
            </a:r>
            <a:r>
              <a:rPr lang="pl-PL" dirty="0" smtClean="0"/>
              <a:t>RÓWNOWAGA </a:t>
            </a:r>
            <a:endParaRPr lang="pl-PL" b="1" dirty="0"/>
          </a:p>
          <a:p>
            <a:r>
              <a:rPr lang="pl-PL" b="1" dirty="0" smtClean="0"/>
              <a:t>26. 02.2025 r. </a:t>
            </a:r>
            <a:r>
              <a:rPr lang="pl-PL" dirty="0"/>
              <a:t>POSTAWA CIAŁA, SKŁAD CIAŁA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11" y="167482"/>
            <a:ext cx="1531118" cy="122489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864659" y="318264"/>
            <a:ext cx="5746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Akademia Wychowania Fizycznego im. Jerzego Kukuczki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w Katowicach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82" y="779929"/>
            <a:ext cx="2274777" cy="98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53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Program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buFont typeface="Wingdings" panose="05000000000000000000" pitchFamily="2" charset="2"/>
              <a:buChar char="v"/>
            </a:pPr>
            <a:r>
              <a:rPr lang="pl-PL" sz="1800" b="1" dirty="0" smtClean="0">
                <a:latin typeface="+mj-lt"/>
              </a:rPr>
              <a:t>Założenia projektu:</a:t>
            </a:r>
          </a:p>
          <a:p>
            <a:pPr marL="0" indent="0" fontAlgn="base">
              <a:buNone/>
            </a:pPr>
            <a:r>
              <a:rPr lang="pl-PL" sz="1800" b="1" dirty="0" smtClean="0">
                <a:latin typeface="+mj-lt"/>
              </a:rPr>
              <a:t> </a:t>
            </a:r>
            <a:r>
              <a:rPr lang="pl-PL" dirty="0">
                <a:latin typeface="+mj-lt"/>
              </a:rPr>
              <a:t>Stworzenie strategii poprawy jakości życia osób starszych poprzez weryfikację koncepcji spersonalizowanych programów wspierających zdrowe </a:t>
            </a:r>
            <a:r>
              <a:rPr lang="pl-PL" dirty="0" smtClean="0">
                <a:latin typeface="+mj-lt"/>
              </a:rPr>
              <a:t>starzenie</a:t>
            </a:r>
          </a:p>
          <a:p>
            <a:pPr marL="0" indent="0" fontAlgn="base">
              <a:buNone/>
            </a:pPr>
            <a:r>
              <a:rPr lang="pl-PL" sz="1800" b="1" dirty="0">
                <a:latin typeface="+mj-lt"/>
              </a:rPr>
              <a:t> </a:t>
            </a:r>
            <a:r>
              <a:rPr lang="pl-PL" sz="1800" b="1" u="sng" dirty="0">
                <a:latin typeface="+mj-lt"/>
                <a:hlinkClick r:id="rId2"/>
              </a:rPr>
              <a:t>https://rid.awf.katowice.pl</a:t>
            </a:r>
            <a:endParaRPr lang="pl-PL" sz="1800" b="1" dirty="0">
              <a:latin typeface="+mj-lt"/>
            </a:endParaRPr>
          </a:p>
          <a:p>
            <a:pPr fontAlgn="base">
              <a:buFont typeface="Wingdings" panose="05000000000000000000" pitchFamily="2" charset="2"/>
              <a:buChar char="v"/>
            </a:pPr>
            <a:r>
              <a:rPr lang="pl-PL" sz="1800" dirty="0">
                <a:latin typeface="+mj-lt"/>
              </a:rPr>
              <a:t>C</a:t>
            </a:r>
            <a:r>
              <a:rPr lang="pl-PL" sz="1800" dirty="0" smtClean="0">
                <a:latin typeface="+mj-lt"/>
              </a:rPr>
              <a:t>ele oraz organizacja badań służących </a:t>
            </a:r>
            <a:r>
              <a:rPr lang="pl-PL" sz="1800" dirty="0">
                <a:latin typeface="+mj-lt"/>
              </a:rPr>
              <a:t>promowaniu </a:t>
            </a:r>
            <a:r>
              <a:rPr lang="pl-PL" sz="1800" dirty="0" smtClean="0">
                <a:latin typeface="+mj-lt"/>
              </a:rPr>
              <a:t>zdrowego stylu życia osób starszych zamieszkujących region GZM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pl-PL" dirty="0" smtClean="0">
                <a:latin typeface="+mj-lt"/>
              </a:rPr>
              <a:t>Realizatorzy badań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pl-PL" dirty="0" smtClean="0">
                <a:latin typeface="+mj-lt"/>
              </a:rPr>
              <a:t>Program badań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pl-PL" dirty="0" smtClean="0">
                <a:latin typeface="+mj-lt"/>
              </a:rPr>
              <a:t>Udostępnienie wyników badań</a:t>
            </a:r>
          </a:p>
          <a:p>
            <a:pPr marL="0" indent="0" fontAlgn="base">
              <a:buNone/>
            </a:pPr>
            <a:endParaRPr lang="pl-PL" dirty="0" smtClean="0">
              <a:latin typeface="+mj-lt"/>
            </a:endParaRPr>
          </a:p>
          <a:p>
            <a:pPr fontAlgn="base">
              <a:buFont typeface="Wingdings" panose="05000000000000000000" pitchFamily="2" charset="2"/>
              <a:buChar char="v"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779" y="4743294"/>
            <a:ext cx="4654378" cy="133041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294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35" y="225325"/>
            <a:ext cx="8640000" cy="4577334"/>
          </a:xfrm>
        </p:spPr>
        <p:txBody>
          <a:bodyPr>
            <a:normAutofit/>
          </a:bodyPr>
          <a:lstStyle/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4018" y="1423480"/>
            <a:ext cx="8157335" cy="3548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u="sng" dirty="0" smtClean="0"/>
              <a:t>Aleksandra </a:t>
            </a:r>
            <a:r>
              <a:rPr lang="pl-PL" sz="1800" u="sng" dirty="0"/>
              <a:t>Żebrowska, prof. dr hab</a:t>
            </a:r>
            <a:r>
              <a:rPr lang="pl-PL" sz="1800" dirty="0"/>
              <a:t>. nauki medyczne i nauki o </a:t>
            </a:r>
            <a:r>
              <a:rPr lang="pl-PL" sz="1800" dirty="0" smtClean="0"/>
              <a:t>zdrowiu</a:t>
            </a:r>
            <a:endParaRPr lang="pl-PL" sz="1800" dirty="0"/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u="sng" dirty="0"/>
              <a:t>Agnieszka Batko-Szwaczka dr hab. n med</a:t>
            </a:r>
            <a:r>
              <a:rPr lang="pl-PL" sz="1800" dirty="0"/>
              <a:t>., Górnośląskie Centrum Medyczne im. prof. Leszka </a:t>
            </a:r>
            <a:r>
              <a:rPr lang="pl-PL" sz="1800" dirty="0" err="1"/>
              <a:t>Gieca</a:t>
            </a:r>
            <a:r>
              <a:rPr lang="pl-PL" sz="1800" dirty="0"/>
              <a:t> Śląskiego Uniwersytetu Medycznego w Katowicach.</a:t>
            </a:r>
          </a:p>
          <a:p>
            <a:pPr marL="0" indent="0">
              <a:buNone/>
            </a:pPr>
            <a:endParaRPr lang="pl-PL" sz="1800" b="1" dirty="0" smtClean="0"/>
          </a:p>
          <a:p>
            <a:pPr marL="0" indent="0">
              <a:buNone/>
            </a:pPr>
            <a:r>
              <a:rPr lang="pl-PL" sz="1800" b="1" dirty="0" smtClean="0"/>
              <a:t>Uchwała </a:t>
            </a:r>
            <a:r>
              <a:rPr lang="pl-PL" sz="1800" b="1" dirty="0"/>
              <a:t>nr  1-VI/2024 Uczelnianej Komisji Bioetycznej ds. Badań Naukowych </a:t>
            </a:r>
            <a:r>
              <a:rPr lang="pl-PL" sz="1800" b="1" dirty="0" smtClean="0"/>
              <a:t>(</a:t>
            </a:r>
            <a:r>
              <a:rPr lang="pl-PL" sz="1800" b="1" i="1" dirty="0" smtClean="0"/>
              <a:t>załącznik zgody do podpisania</a:t>
            </a:r>
            <a:r>
              <a:rPr lang="pl-PL" sz="1800" b="1" dirty="0" smtClean="0"/>
              <a:t>)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pl-PL" sz="1800" b="1" dirty="0"/>
              <a:t>R</a:t>
            </a:r>
            <a:r>
              <a:rPr lang="en-US" sz="1800" b="1" dirty="0" err="1"/>
              <a:t>egistering</a:t>
            </a:r>
            <a:r>
              <a:rPr lang="en-US" sz="1800" b="1" dirty="0"/>
              <a:t> trial </a:t>
            </a:r>
            <a:r>
              <a:rPr lang="pl-PL" sz="1800" b="1" dirty="0"/>
              <a:t>„</a:t>
            </a:r>
            <a:r>
              <a:rPr lang="en-US" sz="1800" b="1" i="1" dirty="0"/>
              <a:t>Revising virtual reality programs to support healthy ageing and quality of life of the elderly</a:t>
            </a:r>
            <a:r>
              <a:rPr lang="pl-PL" sz="1800" b="1" dirty="0"/>
              <a:t>”</a:t>
            </a:r>
            <a:r>
              <a:rPr lang="en-US" sz="1800" b="1" dirty="0"/>
              <a:t> with the ANZCTR. Your trial has been successfully registered and assigned the registration number ACTRN12624001472561</a:t>
            </a:r>
            <a:br>
              <a:rPr lang="en-US" sz="1800" b="1" dirty="0"/>
            </a:br>
            <a:r>
              <a:rPr lang="en-US" sz="1800" b="1" dirty="0"/>
              <a:t>(</a:t>
            </a:r>
            <a:r>
              <a:rPr lang="en-US" sz="1800" u="sng" dirty="0">
                <a:hlinkClick r:id="rId2"/>
              </a:rPr>
              <a:t>https://www.anzctr.org.au/ACTRN12624001472561.aspx</a:t>
            </a:r>
            <a:r>
              <a:rPr lang="en-US" sz="1800" u="sng" dirty="0"/>
              <a:t>)</a:t>
            </a:r>
            <a:r>
              <a:rPr lang="en-US" sz="1800" dirty="0"/>
              <a:t> </a:t>
            </a:r>
            <a:endParaRPr lang="pl-PL" sz="18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08" y="5477436"/>
            <a:ext cx="2290449" cy="99312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697" y="4972024"/>
            <a:ext cx="1873168" cy="149853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761" y="5522044"/>
            <a:ext cx="2627732" cy="817264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384018" y="323134"/>
            <a:ext cx="7915835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2000" b="1" dirty="0"/>
              <a:t>Temat badawczy </a:t>
            </a:r>
            <a:r>
              <a:rPr lang="pl-PL" sz="2000" b="1" dirty="0" smtClean="0"/>
              <a:t>: </a:t>
            </a:r>
            <a:r>
              <a:rPr lang="pl-PL" sz="2000" b="1" dirty="0"/>
              <a:t>Stworzenie strategii poprawy jakości życia osób starszych poprzez weryfikację spersonalizowanych programów wspierających zdrowe starzenie. </a:t>
            </a:r>
          </a:p>
        </p:txBody>
      </p:sp>
    </p:spTree>
    <p:extLst>
      <p:ext uri="{BB962C8B-B14F-4D97-AF65-F5344CB8AC3E}">
        <p14:creationId xmlns:p14="http://schemas.microsoft.com/office/powerpoint/2010/main" val="163543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1017" y="407963"/>
            <a:ext cx="8699402" cy="6006905"/>
          </a:xfrm>
        </p:spPr>
        <p:txBody>
          <a:bodyPr>
            <a:normAutofit fontScale="90000"/>
          </a:bodyPr>
          <a:lstStyle/>
          <a:p>
            <a:r>
              <a:rPr lang="pl-PL" sz="5000" b="1" dirty="0"/>
              <a:t/>
            </a:r>
            <a:br>
              <a:rPr lang="pl-PL" sz="5000" b="1" dirty="0"/>
            </a:br>
            <a:r>
              <a:rPr lang="pl-PL" sz="5000" b="1" dirty="0"/>
              <a:t/>
            </a:r>
            <a:br>
              <a:rPr lang="pl-PL" sz="5000" b="1" dirty="0"/>
            </a:br>
            <a:r>
              <a:rPr lang="pl-PL" sz="5000" b="1" dirty="0"/>
              <a:t/>
            </a:r>
            <a:br>
              <a:rPr lang="pl-PL" sz="5000" b="1" dirty="0"/>
            </a:br>
            <a:r>
              <a:rPr lang="pl-PL" sz="5000" b="1" dirty="0"/>
              <a:t/>
            </a:r>
            <a:br>
              <a:rPr lang="pl-PL" sz="5000" b="1" dirty="0"/>
            </a:br>
            <a:r>
              <a:rPr lang="pl-PL" sz="5000" b="1" dirty="0"/>
              <a:t/>
            </a:r>
            <a:br>
              <a:rPr lang="pl-PL" sz="5000" b="1" dirty="0"/>
            </a:br>
            <a:r>
              <a:rPr lang="pl-PL" sz="5000" b="1" dirty="0"/>
              <a:t/>
            </a:r>
            <a:br>
              <a:rPr lang="pl-PL" sz="5000" b="1" dirty="0"/>
            </a:br>
            <a:r>
              <a:rPr lang="pl-PL" sz="5000" b="1" dirty="0"/>
              <a:t/>
            </a:r>
            <a:br>
              <a:rPr lang="pl-PL" sz="5000" b="1" dirty="0"/>
            </a:br>
            <a:r>
              <a:rPr lang="pl-PL" sz="5000" b="1" dirty="0"/>
              <a:t/>
            </a:r>
            <a:br>
              <a:rPr lang="pl-PL" sz="5000" b="1" dirty="0"/>
            </a:br>
            <a:r>
              <a:rPr lang="pl-PL" sz="5000" b="1" dirty="0"/>
              <a:t/>
            </a:r>
            <a:br>
              <a:rPr lang="pl-PL" sz="5000" b="1" dirty="0"/>
            </a:br>
            <a:r>
              <a:rPr lang="pl-PL" sz="5000" b="1" dirty="0"/>
              <a:t/>
            </a:r>
            <a:br>
              <a:rPr lang="pl-PL" sz="5000" b="1" dirty="0"/>
            </a:br>
            <a:r>
              <a:rPr lang="pl-PL" sz="5000" b="1" dirty="0"/>
              <a:t/>
            </a:r>
            <a:br>
              <a:rPr lang="pl-PL" sz="5000" b="1" dirty="0"/>
            </a:br>
            <a:r>
              <a:rPr lang="pl-PL" sz="5000" b="1" dirty="0"/>
              <a:t/>
            </a:r>
            <a:br>
              <a:rPr lang="pl-PL" sz="5000" b="1" dirty="0"/>
            </a:br>
            <a:r>
              <a:rPr lang="pl-PL" sz="5000" b="1" dirty="0"/>
              <a:t/>
            </a:r>
            <a:br>
              <a:rPr lang="pl-PL" sz="5000" b="1" dirty="0"/>
            </a:br>
            <a:r>
              <a:rPr lang="pl-PL" sz="5000" b="1" dirty="0"/>
              <a:t/>
            </a:r>
            <a:br>
              <a:rPr lang="pl-PL" sz="5000" b="1" dirty="0"/>
            </a:br>
            <a:endParaRPr lang="pl-PL" sz="2800" b="1" dirty="0"/>
          </a:p>
        </p:txBody>
      </p:sp>
      <p:sp>
        <p:nvSpPr>
          <p:cNvPr id="4" name="Prostokąt 3"/>
          <p:cNvSpPr/>
          <p:nvPr/>
        </p:nvSpPr>
        <p:spPr>
          <a:xfrm>
            <a:off x="2286000" y="310583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l-PL" sz="3600" b="1" dirty="0"/>
          </a:p>
          <a:p>
            <a:pPr algn="ctr"/>
            <a:r>
              <a:rPr lang="pl-PL" sz="3600" b="1" dirty="0">
                <a:solidFill>
                  <a:srgbClr val="002060"/>
                </a:solidFill>
              </a:rPr>
              <a:t/>
            </a:r>
            <a:br>
              <a:rPr lang="pl-PL" sz="3600" b="1" dirty="0">
                <a:solidFill>
                  <a:srgbClr val="002060"/>
                </a:solidFill>
              </a:rPr>
            </a:br>
            <a:endParaRPr lang="pl-PL" sz="3600" dirty="0">
              <a:solidFill>
                <a:srgbClr val="00206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24746" y="294468"/>
            <a:ext cx="630781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Akademia Wychowania Fizycznego im. Jerzego Kukuczki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 Katowicach</a:t>
            </a:r>
            <a:endParaRPr kumimoji="0" lang="pl-P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1" descr="awf-logo-godlo-p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154" y="324442"/>
            <a:ext cx="1602109" cy="84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82" y="1249749"/>
            <a:ext cx="9365008" cy="516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Realizatorzy badań w projekcie </a:t>
            </a:r>
            <a:endParaRPr lang="en-BZ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44327" y="2116473"/>
            <a:ext cx="5662190" cy="1683794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>
                <a:latin typeface="+mj-lt"/>
              </a:rPr>
              <a:t>prof. dr hab. Aleksandra Żebrowska</a:t>
            </a:r>
            <a:r>
              <a:rPr lang="pl-PL" dirty="0">
                <a:latin typeface="+mj-lt"/>
              </a:rPr>
              <a:t>, kierownik </a:t>
            </a:r>
            <a:r>
              <a:rPr lang="pl-PL" dirty="0" smtClean="0">
                <a:latin typeface="+mj-lt"/>
              </a:rPr>
              <a:t>projektu</a:t>
            </a:r>
          </a:p>
          <a:p>
            <a:pPr algn="just">
              <a:lnSpc>
                <a:spcPts val="1700"/>
              </a:lnSpc>
              <a:spcAft>
                <a:spcPts val="0"/>
              </a:spcAft>
            </a:pPr>
            <a:endParaRPr lang="pl-PL" b="1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Aft>
                <a:spcPts val="0"/>
              </a:spcAft>
            </a:pPr>
            <a:r>
              <a:rPr lang="pl-PL" sz="16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kierownik Zakładu Fizjologii Klinicznej i Patofizjologii</a:t>
            </a:r>
          </a:p>
          <a:p>
            <a:pPr algn="just">
              <a:lnSpc>
                <a:spcPts val="1700"/>
              </a:lnSpc>
              <a:spcAft>
                <a:spcPts val="0"/>
              </a:spcAft>
            </a:pPr>
            <a:r>
              <a:rPr lang="pl-PL" sz="16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Akademia </a:t>
            </a:r>
            <a:r>
              <a:rPr lang="pl-PL" sz="1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Wychowania Fizycznego im. Jerzego Kukuczki</a:t>
            </a:r>
            <a:r>
              <a:rPr lang="pl-PL" sz="16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</a:t>
            </a:r>
            <a:endParaRPr lang="pl-PL" sz="1600" b="1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Aft>
                <a:spcPts val="0"/>
              </a:spcAft>
            </a:pPr>
            <a:r>
              <a:rPr lang="pl-PL" sz="16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Mikołowska </a:t>
            </a:r>
            <a:r>
              <a:rPr lang="pl-PL" sz="1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72a 40-065 Katowice</a:t>
            </a:r>
            <a:endParaRPr lang="en-BZ" sz="1600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ts val="1700"/>
              </a:lnSpc>
            </a:pPr>
            <a:r>
              <a:rPr lang="en-US" sz="1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ORCID </a:t>
            </a:r>
            <a:r>
              <a:rPr lang="en-US" sz="1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0000-0001-7446-528X</a:t>
            </a:r>
            <a:r>
              <a:rPr lang="pl-PL" sz="28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pl-PL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ts val="1700"/>
              </a:lnSpc>
            </a:pPr>
            <a:r>
              <a:rPr lang="en-US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Email</a:t>
            </a:r>
            <a:r>
              <a:rPr lang="en-US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a.zebrowska@awf.katowice.pl</a:t>
            </a:r>
            <a:endParaRPr lang="en-BZ" sz="28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/>
          <a:stretch>
            <a:fillRect/>
          </a:stretch>
        </p:blipFill>
        <p:spPr>
          <a:xfrm>
            <a:off x="6501467" y="1755746"/>
            <a:ext cx="1665523" cy="2046914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6" name="pole tekstowe 5"/>
          <p:cNvSpPr txBox="1"/>
          <p:nvPr/>
        </p:nvSpPr>
        <p:spPr>
          <a:xfrm>
            <a:off x="253497" y="4645119"/>
            <a:ext cx="2676506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/>
              <a:t>dr Barbara </a:t>
            </a:r>
            <a:r>
              <a:rPr lang="pl-PL" b="1" dirty="0" smtClean="0"/>
              <a:t>Hall</a:t>
            </a:r>
          </a:p>
          <a:p>
            <a:r>
              <a:rPr lang="pl-PL" b="1" dirty="0"/>
              <a:t>d</a:t>
            </a:r>
            <a:r>
              <a:rPr lang="pl-PL" b="1" dirty="0" smtClean="0"/>
              <a:t>r Sebastian Bańkowski</a:t>
            </a:r>
            <a:endParaRPr lang="en-BZ" dirty="0"/>
          </a:p>
        </p:txBody>
      </p:sp>
      <p:pic>
        <p:nvPicPr>
          <p:cNvPr id="7" name="Picture 2" descr="Barbara HALL | PostDoc Position | Doctor of Philosophy | The Jerzy Kukuczka  Academy of Physical Education in Katowice, Katowice | AWF | Research pro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235" y="4224907"/>
            <a:ext cx="1486757" cy="1486757"/>
          </a:xfrm>
          <a:prstGeom prst="rect">
            <a:avLst/>
          </a:prstGeom>
          <a:noFill/>
          <a:ln w="190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931" y="4249075"/>
            <a:ext cx="1556026" cy="1438423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9" name="Elipsa 8"/>
          <p:cNvSpPr/>
          <p:nvPr/>
        </p:nvSpPr>
        <p:spPr>
          <a:xfrm flipV="1">
            <a:off x="2220819" y="5476381"/>
            <a:ext cx="2684477" cy="11856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10" name="pole tekstowe 9"/>
          <p:cNvSpPr txBox="1"/>
          <p:nvPr/>
        </p:nvSpPr>
        <p:spPr>
          <a:xfrm>
            <a:off x="2681603" y="5746029"/>
            <a:ext cx="1762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ANKIETY</a:t>
            </a:r>
          </a:p>
          <a:p>
            <a:pPr algn="ctr"/>
            <a:r>
              <a:rPr lang="pl-PL" b="1" dirty="0" smtClean="0"/>
              <a:t>RODO</a:t>
            </a:r>
            <a:endParaRPr lang="en-BZ" b="1" dirty="0"/>
          </a:p>
        </p:txBody>
      </p:sp>
      <p:cxnSp>
        <p:nvCxnSpPr>
          <p:cNvPr id="12" name="Łącznik prosty ze strzałką 11"/>
          <p:cNvCxnSpPr/>
          <p:nvPr/>
        </p:nvCxnSpPr>
        <p:spPr>
          <a:xfrm>
            <a:off x="3481431" y="4764947"/>
            <a:ext cx="133385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>
            <a:off x="3481431" y="4764947"/>
            <a:ext cx="0" cy="52650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08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7021" y="193184"/>
            <a:ext cx="8640000" cy="622362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Realizatorzy </a:t>
            </a:r>
            <a:r>
              <a:rPr lang="pl-PL" b="1" dirty="0" smtClean="0"/>
              <a:t>badań w projekcie    </a:t>
            </a:r>
            <a:endParaRPr lang="en-BZ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42840" y="3849642"/>
            <a:ext cx="2646944" cy="58477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pl-PL" sz="1600" b="1" dirty="0"/>
              <a:t>dr Justyna </a:t>
            </a:r>
            <a:r>
              <a:rPr lang="pl-PL" sz="1600" b="1" dirty="0" smtClean="0"/>
              <a:t>Michalska</a:t>
            </a:r>
            <a:endParaRPr lang="pl-PL" sz="1600" dirty="0"/>
          </a:p>
          <a:p>
            <a:r>
              <a:rPr lang="pl-PL" sz="1600" b="1" dirty="0"/>
              <a:t>dr Anna </a:t>
            </a:r>
            <a:r>
              <a:rPr lang="pl-PL" sz="1600" b="1" dirty="0" smtClean="0"/>
              <a:t>Brachman</a:t>
            </a:r>
            <a:endParaRPr lang="pl-PL" sz="1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07975" y="5104548"/>
            <a:ext cx="2598458" cy="36933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 smtClean="0"/>
              <a:t>dr Marcin Sikora</a:t>
            </a:r>
            <a:endParaRPr lang="en-BZ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42840" y="2703155"/>
            <a:ext cx="2657144" cy="36933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/>
              <a:t>mgr Szymon </a:t>
            </a:r>
            <a:r>
              <a:rPr lang="pl-PL" b="1" dirty="0" smtClean="0"/>
              <a:t>Siatkowski</a:t>
            </a:r>
            <a:r>
              <a:rPr lang="pl-PL" dirty="0" smtClean="0"/>
              <a:t> </a:t>
            </a:r>
            <a:endParaRPr lang="en-BZ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32640" y="1486586"/>
            <a:ext cx="2657144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/>
              <a:t>dr </a:t>
            </a:r>
            <a:r>
              <a:rPr lang="pl-PL" b="1" dirty="0" smtClean="0"/>
              <a:t>Diana </a:t>
            </a:r>
            <a:r>
              <a:rPr lang="pl-PL" b="1" dirty="0" err="1" smtClean="0"/>
              <a:t>Celebańska</a:t>
            </a:r>
            <a:endParaRPr lang="pl-PL" b="1" dirty="0" smtClean="0"/>
          </a:p>
          <a:p>
            <a:r>
              <a:rPr lang="pl-PL" b="1" dirty="0" smtClean="0"/>
              <a:t>dr Barbara Rosołek</a:t>
            </a:r>
            <a:endParaRPr lang="en-BZ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89684" y="6022450"/>
            <a:ext cx="2616749" cy="36933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/>
              <a:t>d</a:t>
            </a:r>
            <a:r>
              <a:rPr lang="pl-PL" b="1" dirty="0" smtClean="0"/>
              <a:t>r </a:t>
            </a:r>
            <a:r>
              <a:rPr lang="pl-PL" b="1" dirty="0"/>
              <a:t>Sebastian </a:t>
            </a:r>
            <a:r>
              <a:rPr lang="pl-PL" b="1" dirty="0" smtClean="0"/>
              <a:t>Bańkowski</a:t>
            </a:r>
            <a:r>
              <a:rPr lang="pl-PL" dirty="0" smtClean="0"/>
              <a:t> </a:t>
            </a:r>
            <a:endParaRPr lang="en-BZ" dirty="0"/>
          </a:p>
        </p:txBody>
      </p:sp>
      <p:sp>
        <p:nvSpPr>
          <p:cNvPr id="10" name="Elipsa 9"/>
          <p:cNvSpPr/>
          <p:nvPr/>
        </p:nvSpPr>
        <p:spPr>
          <a:xfrm flipV="1">
            <a:off x="3177757" y="1248637"/>
            <a:ext cx="2200710" cy="841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11" name="Elipsa 10"/>
          <p:cNvSpPr/>
          <p:nvPr/>
        </p:nvSpPr>
        <p:spPr>
          <a:xfrm>
            <a:off x="3222468" y="2599881"/>
            <a:ext cx="2233794" cy="75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12" name="Elipsa 11"/>
          <p:cNvSpPr/>
          <p:nvPr/>
        </p:nvSpPr>
        <p:spPr>
          <a:xfrm>
            <a:off x="3238206" y="3800666"/>
            <a:ext cx="2140261" cy="8785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13" name="Elipsa 12"/>
          <p:cNvSpPr/>
          <p:nvPr/>
        </p:nvSpPr>
        <p:spPr>
          <a:xfrm>
            <a:off x="3238207" y="4941123"/>
            <a:ext cx="2298357" cy="8422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17" name="AutoShape 4" descr="Diana CELEBAŃSKA | PhD | The Jerzy Kukuczka Academy of Physical Education  in Katowice, Katowice | AWF | Research profi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Z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567" y="777903"/>
            <a:ext cx="1486757" cy="148675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237" y="777903"/>
            <a:ext cx="1414784" cy="1486757"/>
          </a:xfrm>
          <a:prstGeom prst="rect">
            <a:avLst/>
          </a:prstGeom>
        </p:spPr>
      </p:pic>
      <p:sp>
        <p:nvSpPr>
          <p:cNvPr id="20" name="pole tekstowe 19"/>
          <p:cNvSpPr txBox="1"/>
          <p:nvPr/>
        </p:nvSpPr>
        <p:spPr>
          <a:xfrm>
            <a:off x="3528607" y="1248638"/>
            <a:ext cx="1416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Postawa ciała </a:t>
            </a:r>
            <a:endParaRPr lang="en-BZ" b="1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3667433" y="2726421"/>
            <a:ext cx="128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Skład ciała</a:t>
            </a:r>
            <a:endParaRPr lang="en-BZ" b="1" dirty="0"/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555" y="2354792"/>
            <a:ext cx="1411147" cy="1362391"/>
          </a:xfrm>
          <a:prstGeom prst="rect">
            <a:avLst/>
          </a:prstGeom>
        </p:spPr>
      </p:pic>
      <p:sp>
        <p:nvSpPr>
          <p:cNvPr id="23" name="pole tekstowe 22"/>
          <p:cNvSpPr txBox="1"/>
          <p:nvPr/>
        </p:nvSpPr>
        <p:spPr>
          <a:xfrm>
            <a:off x="3667433" y="4155154"/>
            <a:ext cx="151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Równowaga</a:t>
            </a:r>
            <a:endParaRPr lang="en-BZ" b="1" dirty="0"/>
          </a:p>
        </p:txBody>
      </p:sp>
      <p:sp>
        <p:nvSpPr>
          <p:cNvPr id="24" name="pole tekstowe 23"/>
          <p:cNvSpPr txBox="1"/>
          <p:nvPr/>
        </p:nvSpPr>
        <p:spPr>
          <a:xfrm>
            <a:off x="3621265" y="5260806"/>
            <a:ext cx="1532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Spirometria</a:t>
            </a:r>
            <a:endParaRPr lang="en-BZ" b="1" dirty="0"/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167" y="3855967"/>
            <a:ext cx="1337038" cy="1337038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7622" y="3853606"/>
            <a:ext cx="1339399" cy="1339399"/>
          </a:xfrm>
          <a:prstGeom prst="rect">
            <a:avLst/>
          </a:prstGeom>
        </p:spPr>
      </p:pic>
      <p:sp>
        <p:nvSpPr>
          <p:cNvPr id="28" name="Elipsa 27"/>
          <p:cNvSpPr/>
          <p:nvPr/>
        </p:nvSpPr>
        <p:spPr>
          <a:xfrm>
            <a:off x="3222467" y="5953750"/>
            <a:ext cx="2298357" cy="817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/>
          </a:p>
        </p:txBody>
      </p:sp>
      <p:sp>
        <p:nvSpPr>
          <p:cNvPr id="29" name="pole tekstowe 28"/>
          <p:cNvSpPr txBox="1"/>
          <p:nvPr/>
        </p:nvSpPr>
        <p:spPr>
          <a:xfrm>
            <a:off x="3677528" y="6092803"/>
            <a:ext cx="1532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Morfologia </a:t>
            </a:r>
            <a:endParaRPr lang="en-BZ" b="1" dirty="0"/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671" y="5329428"/>
            <a:ext cx="2686098" cy="1356479"/>
          </a:xfrm>
          <a:prstGeom prst="rect">
            <a:avLst/>
          </a:prstGeom>
        </p:spPr>
      </p:pic>
      <p:cxnSp>
        <p:nvCxnSpPr>
          <p:cNvPr id="31" name="Łącznik prosty ze strzałką 30"/>
          <p:cNvCxnSpPr/>
          <p:nvPr/>
        </p:nvCxnSpPr>
        <p:spPr>
          <a:xfrm>
            <a:off x="2089972" y="2341017"/>
            <a:ext cx="133385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/>
          <p:nvPr/>
        </p:nvCxnSpPr>
        <p:spPr>
          <a:xfrm>
            <a:off x="1904356" y="3269779"/>
            <a:ext cx="133385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>
            <a:off x="5456261" y="1612333"/>
            <a:ext cx="36330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/>
          <p:cNvCxnSpPr/>
          <p:nvPr/>
        </p:nvCxnSpPr>
        <p:spPr>
          <a:xfrm>
            <a:off x="3786231" y="5069747"/>
            <a:ext cx="133385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/>
          <p:cNvCxnSpPr/>
          <p:nvPr/>
        </p:nvCxnSpPr>
        <p:spPr>
          <a:xfrm>
            <a:off x="5536564" y="2983933"/>
            <a:ext cx="36330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ze strzałką 37"/>
          <p:cNvCxnSpPr/>
          <p:nvPr/>
        </p:nvCxnSpPr>
        <p:spPr>
          <a:xfrm>
            <a:off x="5437605" y="4231965"/>
            <a:ext cx="36330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ze strzałką 38"/>
          <p:cNvCxnSpPr/>
          <p:nvPr/>
        </p:nvCxnSpPr>
        <p:spPr>
          <a:xfrm>
            <a:off x="1904356" y="4674407"/>
            <a:ext cx="133385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ze strzałką 39"/>
          <p:cNvCxnSpPr/>
          <p:nvPr/>
        </p:nvCxnSpPr>
        <p:spPr>
          <a:xfrm>
            <a:off x="1843907" y="5654209"/>
            <a:ext cx="133385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ze strzałką 40"/>
          <p:cNvCxnSpPr/>
          <p:nvPr/>
        </p:nvCxnSpPr>
        <p:spPr>
          <a:xfrm>
            <a:off x="1666134" y="6569033"/>
            <a:ext cx="133385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ze strzałką 44"/>
          <p:cNvCxnSpPr/>
          <p:nvPr/>
        </p:nvCxnSpPr>
        <p:spPr>
          <a:xfrm>
            <a:off x="5637914" y="5473880"/>
            <a:ext cx="36330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38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1A4A09D7-5059-46D1-AE56-D91CF92C1384}"/>
  <p:tag name="ISPRING_RESOURCE_FOLDER" val="C:\Users\rmalon\Documents\Niestandardowe szablony pakietu Office\e-learning_4.3_20150811\"/>
  <p:tag name="ISPRING_PRESENTATION_PATH" val="C:\Users\rmalon\Documents\Niestandardowe szablony pakietu Office\e-learning_4.3_20150811.potx"/>
  <p:tag name="ISPRING_PROJECT_FOLDER_UPDATED" val="1"/>
  <p:tag name="ISPRING_RESOURCE_PATHS_HASH_PRESENTER" val="44d66ca58425b7653591a4e1aa312b5c96448"/>
</p:tagLst>
</file>

<file path=ppt/theme/theme1.xml><?xml version="1.0" encoding="utf-8"?>
<a:theme xmlns:a="http://schemas.openxmlformats.org/drawingml/2006/main" name="Smuga">
  <a:themeElements>
    <a:clrScheme name="Niebieski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-learning_4.3_20150811.potx" id="{98DC4B23-411A-407C-B88C-177287C3429A}" vid="{7F464E97-2B54-41F3-8466-067DD00D2B52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5762</TotalTime>
  <Words>651</Words>
  <Application>Microsoft Office PowerPoint</Application>
  <PresentationFormat>Pokaz na ekranie (4:3)</PresentationFormat>
  <Paragraphs>148</Paragraphs>
  <Slides>12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Wingdings</vt:lpstr>
      <vt:lpstr>Wingdings 3</vt:lpstr>
      <vt:lpstr>Smuga</vt:lpstr>
      <vt:lpstr>Spotkanie uczestników projektu naukowego dofinansowanego z budżetu państwa Regionalna Inicjatywa Doskonałości   „Wsparcie strategii badań promujących zdrowy styl życia i wydłużenie czasu życia w zdrowiu” RID/SP/0053/2024/01)  https://rid.awf.katowice.pl</vt:lpstr>
      <vt:lpstr>Prezentacja programu PowerPoint</vt:lpstr>
      <vt:lpstr>Prezentacja programu PowerPoint</vt:lpstr>
      <vt:lpstr>Prezentacja programu PowerPoint</vt:lpstr>
      <vt:lpstr>Program </vt:lpstr>
      <vt:lpstr> </vt:lpstr>
      <vt:lpstr>              </vt:lpstr>
      <vt:lpstr>Realizatorzy badań w projekcie </vt:lpstr>
      <vt:lpstr>Realizatorzy badań w projekcie    </vt:lpstr>
      <vt:lpstr>Temat badawczy – 60+ Żyj zdrowo</vt:lpstr>
      <vt:lpstr>Temat badawczy 2 – 60+ Żyj zdrowo</vt:lpstr>
      <vt:lpstr>Podział na grupy badanych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Piotr Bujalski</dc:creator>
  <cp:lastModifiedBy>AWF</cp:lastModifiedBy>
  <cp:revision>1027</cp:revision>
  <cp:lastPrinted>2025-02-12T07:28:27Z</cp:lastPrinted>
  <dcterms:created xsi:type="dcterms:W3CDTF">2015-08-11T09:52:23Z</dcterms:created>
  <dcterms:modified xsi:type="dcterms:W3CDTF">2025-05-14T08:31:49Z</dcterms:modified>
</cp:coreProperties>
</file>